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onson Hui" initials="BH" lastIdx="1" clrIdx="0">
    <p:extLst>
      <p:ext uri="{19B8F6BF-5375-455C-9EA6-DF929625EA0E}">
        <p15:presenceInfo xmlns:p15="http://schemas.microsoft.com/office/powerpoint/2012/main" userId="Bronson Hu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15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61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8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980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1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048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3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3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4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6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1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9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hda.com/english/wiki/unpaired-two-samples-t-test-in-r#compute-unpaired-two-samples-t-tes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7A5F8-51E9-4503-8743-0CFCD9AC7F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848" y="1122363"/>
            <a:ext cx="9487152" cy="2387600"/>
          </a:xfrm>
        </p:spPr>
        <p:txBody>
          <a:bodyPr>
            <a:normAutofit/>
          </a:bodyPr>
          <a:lstStyle/>
          <a:p>
            <a:r>
              <a:rPr lang="en-US" dirty="0"/>
              <a:t>Pay It Forward Workshop on 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79C45D-8CF5-4A94-A6C5-D96761D74F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Bronson Hui</a:t>
            </a:r>
          </a:p>
          <a:p>
            <a:r>
              <a:rPr lang="en-US" dirty="0"/>
              <a:t>Day 2 – Morning</a:t>
            </a:r>
          </a:p>
          <a:p>
            <a:r>
              <a:rPr lang="en-US" dirty="0"/>
              <a:t>Data Wrangling</a:t>
            </a:r>
          </a:p>
        </p:txBody>
      </p:sp>
    </p:spTree>
    <p:extLst>
      <p:ext uri="{BB962C8B-B14F-4D97-AF65-F5344CB8AC3E}">
        <p14:creationId xmlns:p14="http://schemas.microsoft.com/office/powerpoint/2010/main" val="3619607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A877F-FC3C-4145-AEF6-971752F27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I have?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5DE79-3FEA-44D5-942F-1982C27EE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Offline_tests.csv</a:t>
            </a:r>
          </a:p>
        </p:txBody>
      </p:sp>
    </p:spTree>
    <p:extLst>
      <p:ext uri="{BB962C8B-B14F-4D97-AF65-F5344CB8AC3E}">
        <p14:creationId xmlns:p14="http://schemas.microsoft.com/office/powerpoint/2010/main" val="1103892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82003-AB2B-4E06-BD68-18119C14F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Spell out the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2C647-5105-4DAD-9298-69BAD66A7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1</a:t>
            </a:r>
          </a:p>
          <a:p>
            <a:pPr lvl="1"/>
            <a:r>
              <a:rPr lang="en-US" dirty="0"/>
              <a:t>Keep only three columns (participant ID, group, and reading score)</a:t>
            </a:r>
          </a:p>
          <a:p>
            <a:r>
              <a:rPr lang="en-US" dirty="0"/>
              <a:t>Step 2 </a:t>
            </a:r>
          </a:p>
          <a:p>
            <a:pPr lvl="1"/>
            <a:r>
              <a:rPr lang="en-US" dirty="0"/>
              <a:t>Turn 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5AA949-1880-4D22-8695-3433B6CBA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425" y="2773477"/>
            <a:ext cx="2651929" cy="2651929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F7ADE6-3C07-49F3-AA4F-C6827E65F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147986"/>
              </p:ext>
            </p:extLst>
          </p:nvPr>
        </p:nvGraphicFramePr>
        <p:xfrm>
          <a:off x="1019050" y="3967418"/>
          <a:ext cx="5156032" cy="2344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016">
                  <a:extLst>
                    <a:ext uri="{9D8B030D-6E8A-4147-A177-3AD203B41FA5}">
                      <a16:colId xmlns:a16="http://schemas.microsoft.com/office/drawing/2014/main" val="1279386196"/>
                    </a:ext>
                  </a:extLst>
                </a:gridCol>
                <a:gridCol w="2578016">
                  <a:extLst>
                    <a:ext uri="{9D8B030D-6E8A-4147-A177-3AD203B41FA5}">
                      <a16:colId xmlns:a16="http://schemas.microsoft.com/office/drawing/2014/main" val="3350021904"/>
                    </a:ext>
                  </a:extLst>
                </a:gridCol>
              </a:tblGrid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1363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0472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086183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9541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283747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03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4648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92446-6FBC-4E93-86C9-AB7A6BC46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we try…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3A474-AC58-4380-BE36-C7D247A38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dplyr</a:t>
            </a:r>
            <a:r>
              <a:rPr lang="en-US" dirty="0"/>
              <a:t> and </a:t>
            </a:r>
            <a:r>
              <a:rPr lang="en-US" dirty="0" err="1"/>
              <a:t>tidyr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pipe (%&gt;% or |&gt;)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select (data = d, 1:3) </a:t>
            </a:r>
          </a:p>
          <a:p>
            <a:pPr marL="0" indent="0">
              <a:buNone/>
            </a:pPr>
            <a:r>
              <a:rPr lang="en-US" dirty="0"/>
              <a:t>becomes</a:t>
            </a:r>
          </a:p>
          <a:p>
            <a:pPr marL="0" indent="0">
              <a:buNone/>
            </a:pPr>
            <a:r>
              <a:rPr lang="en-US" i="1" dirty="0"/>
              <a:t>d %&gt;% select (1:3)</a:t>
            </a:r>
          </a:p>
        </p:txBody>
      </p:sp>
    </p:spTree>
    <p:extLst>
      <p:ext uri="{BB962C8B-B14F-4D97-AF65-F5344CB8AC3E}">
        <p14:creationId xmlns:p14="http://schemas.microsoft.com/office/powerpoint/2010/main" val="1276334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F0783-8429-4203-9016-606F708A7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and wide format</a:t>
            </a:r>
          </a:p>
        </p:txBody>
      </p:sp>
      <p:pic>
        <p:nvPicPr>
          <p:cNvPr id="5" name="Content Placeholder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2BE0253-DC26-4EFD-8945-48251923AC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107" y="1274773"/>
            <a:ext cx="7439025" cy="1990725"/>
          </a:xfr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5E439-4769-4973-837A-C1740471C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91328"/>
              </p:ext>
            </p:extLst>
          </p:nvPr>
        </p:nvGraphicFramePr>
        <p:xfrm>
          <a:off x="6397839" y="3670794"/>
          <a:ext cx="5156032" cy="2344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016">
                  <a:extLst>
                    <a:ext uri="{9D8B030D-6E8A-4147-A177-3AD203B41FA5}">
                      <a16:colId xmlns:a16="http://schemas.microsoft.com/office/drawing/2014/main" val="1279386196"/>
                    </a:ext>
                  </a:extLst>
                </a:gridCol>
                <a:gridCol w="2578016">
                  <a:extLst>
                    <a:ext uri="{9D8B030D-6E8A-4147-A177-3AD203B41FA5}">
                      <a16:colId xmlns:a16="http://schemas.microsoft.com/office/drawing/2014/main" val="3350021904"/>
                    </a:ext>
                  </a:extLst>
                </a:gridCol>
              </a:tblGrid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1363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0472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086183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9541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283747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0318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DE2332D-56AA-4E5F-809F-B2BD80EE4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17648"/>
              </p:ext>
            </p:extLst>
          </p:nvPr>
        </p:nvGraphicFramePr>
        <p:xfrm>
          <a:off x="341717" y="2683726"/>
          <a:ext cx="2531254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627">
                  <a:extLst>
                    <a:ext uri="{9D8B030D-6E8A-4147-A177-3AD203B41FA5}">
                      <a16:colId xmlns:a16="http://schemas.microsoft.com/office/drawing/2014/main" val="1279386196"/>
                    </a:ext>
                  </a:extLst>
                </a:gridCol>
                <a:gridCol w="1265627">
                  <a:extLst>
                    <a:ext uri="{9D8B030D-6E8A-4147-A177-3AD203B41FA5}">
                      <a16:colId xmlns:a16="http://schemas.microsoft.com/office/drawing/2014/main" val="3350021904"/>
                    </a:ext>
                  </a:extLst>
                </a:gridCol>
              </a:tblGrid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13631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04721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086183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95411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283747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03183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47883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056774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07438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888425"/>
                  </a:ext>
                </a:extLst>
              </a:tr>
              <a:tr h="2828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601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628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AD927-7F7B-4D0A-9D0B-A14B1006F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out room exercise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8EF3E-CD3E-4A2A-A901-B7D956A71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Put the Chen2021 data in </a:t>
            </a:r>
            <a:r>
              <a:rPr lang="en-US" u="sng" dirty="0"/>
              <a:t>the wide format</a:t>
            </a:r>
            <a:r>
              <a:rPr lang="en-US" dirty="0"/>
              <a:t> so that one can compare </a:t>
            </a:r>
            <a:r>
              <a:rPr lang="en-US" u="sng" dirty="0"/>
              <a:t>age</a:t>
            </a:r>
            <a:r>
              <a:rPr lang="en-US" dirty="0"/>
              <a:t> between </a:t>
            </a:r>
            <a:r>
              <a:rPr lang="en-US" u="sng" dirty="0"/>
              <a:t>the two groups</a:t>
            </a:r>
          </a:p>
        </p:txBody>
      </p:sp>
    </p:spTree>
    <p:extLst>
      <p:ext uri="{BB962C8B-B14F-4D97-AF65-F5344CB8AC3E}">
        <p14:creationId xmlns:p14="http://schemas.microsoft.com/office/powerpoint/2010/main" val="502047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64692-48CD-48F2-A319-48E80CC81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183341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A2990-CCD0-4446-9DBD-78B6D79D8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vocabulary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BB4A6-45A9-407F-9962-DE583D01F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select( )</a:t>
            </a:r>
          </a:p>
          <a:p>
            <a:r>
              <a:rPr lang="en-US" dirty="0" err="1"/>
              <a:t>pivot_longer</a:t>
            </a:r>
            <a:r>
              <a:rPr lang="en-US" dirty="0"/>
              <a:t> ( )</a:t>
            </a:r>
          </a:p>
          <a:p>
            <a:r>
              <a:rPr lang="en-US" dirty="0" err="1"/>
              <a:t>pivot_wider</a:t>
            </a:r>
            <a:r>
              <a:rPr lang="en-US" dirty="0"/>
              <a:t>( )</a:t>
            </a:r>
          </a:p>
          <a:p>
            <a:r>
              <a:rPr lang="en-US" dirty="0"/>
              <a:t>filter( )</a:t>
            </a:r>
          </a:p>
          <a:p>
            <a:r>
              <a:rPr lang="en-US" dirty="0"/>
              <a:t>rename ( ) and </a:t>
            </a:r>
            <a:r>
              <a:rPr lang="en-US" dirty="0" err="1"/>
              <a:t>rename_with</a:t>
            </a:r>
            <a:endParaRPr lang="en-US" dirty="0"/>
          </a:p>
          <a:p>
            <a:r>
              <a:rPr lang="en-US" dirty="0" err="1"/>
              <a:t>group_by</a:t>
            </a:r>
            <a:r>
              <a:rPr lang="en-US" dirty="0"/>
              <a:t> ( ) %&gt;% summarize ( )</a:t>
            </a:r>
          </a:p>
          <a:p>
            <a:r>
              <a:rPr lang="en-US" dirty="0" err="1"/>
              <a:t>group_by</a:t>
            </a:r>
            <a:r>
              <a:rPr lang="en-US" dirty="0"/>
              <a:t> ( ) %&gt;% mutate ( )</a:t>
            </a:r>
          </a:p>
          <a:p>
            <a:r>
              <a:rPr lang="en-US" dirty="0" err="1"/>
              <a:t>If_else</a:t>
            </a:r>
            <a:r>
              <a:rPr lang="en-US" dirty="0"/>
              <a:t> ( )</a:t>
            </a:r>
          </a:p>
        </p:txBody>
      </p:sp>
    </p:spTree>
    <p:extLst>
      <p:ext uri="{BB962C8B-B14F-4D97-AF65-F5344CB8AC3E}">
        <p14:creationId xmlns:p14="http://schemas.microsoft.com/office/powerpoint/2010/main" val="4192719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B4ACE-C10E-457E-B076-BCD939449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Open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9D334-8F13-432B-A893-A4563E87D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8A5EBD-4DC0-4D0C-94D3-A552B3307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717" y="501242"/>
            <a:ext cx="6274965" cy="29277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195149-731E-4998-A85C-FFA32F399C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66" y="2737176"/>
            <a:ext cx="5531549" cy="343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8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27160-4DD6-4885-9B56-C4EE3AC09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YesNoClean2.csv: Task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48083-3FAB-4613-8D6B-6651896E0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Ultimate goal: inspect items using monolingual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Step 1: filter monolinguals in the data</a:t>
            </a:r>
          </a:p>
          <a:p>
            <a:pPr marL="0" indent="0">
              <a:buNone/>
            </a:pPr>
            <a:r>
              <a:rPr lang="en-US" dirty="0"/>
              <a:t>Step 2: summarize accuracy by item to identify problematic items</a:t>
            </a:r>
          </a:p>
          <a:p>
            <a:pPr marL="0" indent="0">
              <a:buNone/>
            </a:pPr>
            <a:r>
              <a:rPr lang="en-US" dirty="0"/>
              <a:t>Step 3: how many and which items had an accuracy &lt; 50%</a:t>
            </a:r>
            <a:br>
              <a:rPr lang="en-US" dirty="0"/>
            </a:br>
            <a:r>
              <a:rPr lang="en-US" dirty="0"/>
              <a:t>(tip: Google how to sort the data by values in a column with </a:t>
            </a:r>
            <a:r>
              <a:rPr lang="en-US" dirty="0" err="1"/>
              <a:t>dplyr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36864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27160-4DD6-4885-9B56-C4EE3AC09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YesNoClean2.csv: Task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48083-3FAB-4613-8D6B-6651896E0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Ultimate goal: inspect bilingual participants</a:t>
            </a:r>
          </a:p>
          <a:p>
            <a:pPr marL="0" indent="0">
              <a:buNone/>
            </a:pPr>
            <a:r>
              <a:rPr lang="en-US" dirty="0"/>
              <a:t>Step 1: informed by Task 1, remove bad items</a:t>
            </a:r>
            <a:br>
              <a:rPr lang="en-US" dirty="0"/>
            </a:br>
            <a:r>
              <a:rPr lang="en-US" dirty="0"/>
              <a:t>(tip: Google filter not </a:t>
            </a:r>
            <a:r>
              <a:rPr lang="en-US" dirty="0" err="1"/>
              <a:t>dplyr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Step 2: filter bilinguals in the data</a:t>
            </a:r>
          </a:p>
          <a:p>
            <a:pPr marL="0" indent="0">
              <a:buNone/>
            </a:pPr>
            <a:r>
              <a:rPr lang="en-US" dirty="0"/>
              <a:t>Step 2: summarize accuracy by participant to identify those performing below chance levels (average accuracy &lt; 50%)</a:t>
            </a:r>
            <a:br>
              <a:rPr lang="en-US" dirty="0"/>
            </a:br>
            <a:r>
              <a:rPr lang="en-US" dirty="0"/>
              <a:t>(tip: recycle code from T1)</a:t>
            </a:r>
          </a:p>
        </p:txBody>
      </p:sp>
    </p:spTree>
    <p:extLst>
      <p:ext uri="{BB962C8B-B14F-4D97-AF65-F5344CB8AC3E}">
        <p14:creationId xmlns:p14="http://schemas.microsoft.com/office/powerpoint/2010/main" val="54579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5CD8A-9516-4D54-B8BC-4181E659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8CC1B-02D1-4BD5-9D6B-1CE69CAC0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Basics in R</a:t>
            </a:r>
          </a:p>
          <a:p>
            <a:pPr lvl="1"/>
            <a:r>
              <a:rPr lang="en-US" dirty="0"/>
              <a:t>Working directory, importing data, packages, function and arguments</a:t>
            </a:r>
          </a:p>
          <a:p>
            <a:pPr lvl="1"/>
            <a:r>
              <a:rPr lang="en-US" dirty="0"/>
              <a:t>Data type, data frame, vector</a:t>
            </a:r>
          </a:p>
          <a:p>
            <a:r>
              <a:rPr lang="en-US" dirty="0"/>
              <a:t> </a:t>
            </a:r>
            <a:r>
              <a:rPr lang="en-US" dirty="0" err="1"/>
              <a:t>Descriptives</a:t>
            </a:r>
            <a:endParaRPr lang="en-US" dirty="0"/>
          </a:p>
          <a:p>
            <a:pPr lvl="1"/>
            <a:r>
              <a:rPr lang="en-US" dirty="0"/>
              <a:t>Mean, SD, and confidence intervals</a:t>
            </a:r>
          </a:p>
        </p:txBody>
      </p:sp>
    </p:spTree>
    <p:extLst>
      <p:ext uri="{BB962C8B-B14F-4D97-AF65-F5344CB8AC3E}">
        <p14:creationId xmlns:p14="http://schemas.microsoft.com/office/powerpoint/2010/main" val="3034840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3B720-301C-497D-8AE6-CE87A42F8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Ultimate goals: (1) Compute the Hit-minus-False-Alarm rate as an index of vocab size and (2) generate </a:t>
            </a:r>
            <a:r>
              <a:rPr lang="en-US" dirty="0" err="1"/>
              <a:t>descriptives</a:t>
            </a:r>
            <a:r>
              <a:rPr lang="en-US" dirty="0"/>
              <a:t> for this measure</a:t>
            </a:r>
          </a:p>
          <a:p>
            <a:r>
              <a:rPr lang="en-US" dirty="0"/>
              <a:t>The formula is easy: Hit – False alarm</a:t>
            </a:r>
          </a:p>
          <a:p>
            <a:r>
              <a:rPr lang="en-US" dirty="0"/>
              <a:t>The hit rate is the proportion of CORRECT responses to words (</a:t>
            </a:r>
            <a:r>
              <a:rPr lang="en-US" i="1" dirty="0"/>
              <a:t>k</a:t>
            </a:r>
            <a:r>
              <a:rPr lang="en-US" dirty="0"/>
              <a:t> = 39 after removal)</a:t>
            </a:r>
          </a:p>
          <a:p>
            <a:r>
              <a:rPr lang="en-US" dirty="0"/>
              <a:t>The false alarm rate the proportion of INCORRECT responses to nonwords (</a:t>
            </a:r>
            <a:r>
              <a:rPr lang="en-US" i="1" dirty="0"/>
              <a:t>k</a:t>
            </a:r>
            <a:r>
              <a:rPr lang="en-US" dirty="0"/>
              <a:t> = 16 after removal)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2E38A54-C8B3-4B59-A8DF-CA3B58FD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YesNoClean2.csv: Task 3</a:t>
            </a:r>
          </a:p>
        </p:txBody>
      </p:sp>
    </p:spTree>
    <p:extLst>
      <p:ext uri="{BB962C8B-B14F-4D97-AF65-F5344CB8AC3E}">
        <p14:creationId xmlns:p14="http://schemas.microsoft.com/office/powerpoint/2010/main" val="1068556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8EE4F-92B0-428C-88C6-3D024289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 for T3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B216D-D6D9-4C1A-B9F3-4FD8F1F65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df called </a:t>
            </a:r>
            <a:r>
              <a:rPr lang="en-US" dirty="0" err="1"/>
              <a:t>d_word</a:t>
            </a:r>
            <a:r>
              <a:rPr lang="en-US" dirty="0"/>
              <a:t> where you focus on word data; then repeat the same process to create a df called </a:t>
            </a:r>
            <a:r>
              <a:rPr lang="en-US" dirty="0" err="1"/>
              <a:t>d_non</a:t>
            </a:r>
            <a:r>
              <a:rPr lang="en-US" dirty="0"/>
              <a:t> for nonword data</a:t>
            </a:r>
          </a:p>
          <a:p>
            <a:r>
              <a:rPr lang="en-US" dirty="0"/>
              <a:t>Then you join the two </a:t>
            </a:r>
            <a:r>
              <a:rPr lang="en-US" dirty="0" err="1"/>
              <a:t>dfs</a:t>
            </a:r>
            <a:r>
              <a:rPr lang="en-US" dirty="0"/>
              <a:t> by participant id using </a:t>
            </a:r>
            <a:r>
              <a:rPr lang="en-US" dirty="0" err="1"/>
              <a:t>left_join</a:t>
            </a:r>
            <a:r>
              <a:rPr lang="en-US" dirty="0"/>
              <a:t>( ) </a:t>
            </a:r>
            <a:br>
              <a:rPr lang="en-US" dirty="0"/>
            </a:br>
            <a:r>
              <a:rPr lang="en-US" dirty="0"/>
              <a:t>(Who is your best friend?)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A0BAD-E5FC-44D4-98F4-B819DACF9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80" y="3862143"/>
            <a:ext cx="1916562" cy="2422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08C2E9-3F6F-4D97-90EE-AA055C548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766" y="3835104"/>
            <a:ext cx="1633877" cy="24767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502C2C-DF63-4B3A-8846-2B9386630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750" y="3698240"/>
            <a:ext cx="3544889" cy="283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504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FF065-E780-4117-957C-324B5060C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Plate…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9284D-A20C-41B2-8217-4F77093E7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7066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Why do it in R? (Well, why do it manually?)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Commonly used packages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Some intentional vocabulary learning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Fun with Open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85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D57E9-E06F-4AD8-B575-BA941A28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wrangling in 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046739-CB7A-4FFF-AC82-1B82853CB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880" y="413173"/>
            <a:ext cx="6120871" cy="56629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265AF2-CF40-47CB-8403-ABF87C4AF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92" y="1620613"/>
            <a:ext cx="604837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58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3D5AA-3A27-4C3C-97A8-805944E0C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05E9B55-7ADE-4C94-A20F-82D148174D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18" y="4034360"/>
            <a:ext cx="2776653" cy="2776653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3EC38D-A834-4D78-8902-51FD391C5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23" y="962703"/>
            <a:ext cx="5934219" cy="27766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855FBB-3DC4-48B0-8850-2E78CD6834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907" y="2551743"/>
            <a:ext cx="5286523" cy="410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68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54C63-DFC5-4A26-99D7-46FFE8983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1EF74-8276-436C-B7D0-DDFD5B725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a lot of work;</a:t>
            </a:r>
          </a:p>
          <a:p>
            <a:r>
              <a:rPr lang="en-US" dirty="0"/>
              <a:t>You want to: </a:t>
            </a:r>
          </a:p>
          <a:p>
            <a:pPr lvl="1"/>
            <a:r>
              <a:rPr lang="en-US" dirty="0"/>
              <a:t>do it just once or</a:t>
            </a:r>
          </a:p>
          <a:p>
            <a:pPr lvl="1"/>
            <a:r>
              <a:rPr lang="en-US" dirty="0"/>
              <a:t>be able to reproduce it easily with minor changes</a:t>
            </a:r>
          </a:p>
        </p:txBody>
      </p:sp>
    </p:spTree>
    <p:extLst>
      <p:ext uri="{BB962C8B-B14F-4D97-AF65-F5344CB8AC3E}">
        <p14:creationId xmlns:p14="http://schemas.microsoft.com/office/powerpoint/2010/main" val="1277960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F9A9B-D98C-4072-9E40-82BE2B800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and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2BB4E-6F02-4148-AC32-CF10465D5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script itself is a documentation</a:t>
            </a:r>
          </a:p>
          <a:p>
            <a:r>
              <a:rPr lang="en-US" dirty="0"/>
              <a:t>Transparency helps science advance</a:t>
            </a:r>
          </a:p>
          <a:p>
            <a:pPr lvl="1"/>
            <a:r>
              <a:rPr lang="en-US" dirty="0"/>
              <a:t>The Open Science movement</a:t>
            </a:r>
          </a:p>
          <a:p>
            <a:pPr lvl="1"/>
            <a:r>
              <a:rPr lang="en-US" dirty="0"/>
              <a:t>Researcher’s degrees of freedom</a:t>
            </a:r>
          </a:p>
        </p:txBody>
      </p:sp>
    </p:spTree>
    <p:extLst>
      <p:ext uri="{BB962C8B-B14F-4D97-AF65-F5344CB8AC3E}">
        <p14:creationId xmlns:p14="http://schemas.microsoft.com/office/powerpoint/2010/main" val="3212859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7E236A-D177-4B96-BCF0-B486338B8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200"/>
              <a:t>Data wrangling principles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AA139E7-7256-49C5-B777-99AE397C1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Have your ultimate goal in mind</a:t>
            </a:r>
          </a:p>
          <a:p>
            <a:r>
              <a:rPr lang="en-US" sz="2200" dirty="0"/>
              <a:t>Back-engineer your steps</a:t>
            </a:r>
          </a:p>
          <a:p>
            <a:r>
              <a:rPr lang="en-US" sz="2200" dirty="0"/>
              <a:t>ONE step at a time</a:t>
            </a:r>
          </a:p>
          <a:p>
            <a:endParaRPr lang="en-US" sz="22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C2D37E4-73A9-4C9D-9BD3-458DB36F4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840105"/>
            <a:ext cx="6903720" cy="517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61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DD28-0667-4206-BCF7-B901B47B0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– a case of </a:t>
            </a:r>
            <a:r>
              <a:rPr lang="en-US" dirty="0" err="1"/>
              <a:t>t.test</a:t>
            </a:r>
            <a:r>
              <a:rPr lang="en-US" dirty="0"/>
              <a:t>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6E8D3-1FFF-4D68-8B31-815A03FE0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Task: Compare reading scores between two groups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http://www.sthda.com/english/wiki/unpaired-two-samples-t-test-in-r#compute-unpaired-two-samples-t-test</a:t>
            </a:r>
            <a:r>
              <a:rPr lang="en-US" dirty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975DEB1-9B81-4C85-B570-6B4B80D6D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717763"/>
              </p:ext>
            </p:extLst>
          </p:nvPr>
        </p:nvGraphicFramePr>
        <p:xfrm>
          <a:off x="2601230" y="3583976"/>
          <a:ext cx="5156032" cy="2344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016">
                  <a:extLst>
                    <a:ext uri="{9D8B030D-6E8A-4147-A177-3AD203B41FA5}">
                      <a16:colId xmlns:a16="http://schemas.microsoft.com/office/drawing/2014/main" val="1279386196"/>
                    </a:ext>
                  </a:extLst>
                </a:gridCol>
                <a:gridCol w="2578016">
                  <a:extLst>
                    <a:ext uri="{9D8B030D-6E8A-4147-A177-3AD203B41FA5}">
                      <a16:colId xmlns:a16="http://schemas.microsoft.com/office/drawing/2014/main" val="3350021904"/>
                    </a:ext>
                  </a:extLst>
                </a:gridCol>
              </a:tblGrid>
              <a:tr h="390747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1363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0472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086183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95411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283747"/>
                  </a:ext>
                </a:extLst>
              </a:tr>
              <a:tr h="390747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03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401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</TotalTime>
  <Words>641</Words>
  <Application>Microsoft Office PowerPoint</Application>
  <PresentationFormat>Widescreen</PresentationFormat>
  <Paragraphs>139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Pay It Forward Workshop on R</vt:lpstr>
      <vt:lpstr>Review</vt:lpstr>
      <vt:lpstr>On the Plate…</vt:lpstr>
      <vt:lpstr>Data wrangling in R</vt:lpstr>
      <vt:lpstr>PowerPoint Presentation</vt:lpstr>
      <vt:lpstr>Bottom line</vt:lpstr>
      <vt:lpstr>Document and share</vt:lpstr>
      <vt:lpstr>Data wrangling principles</vt:lpstr>
      <vt:lpstr>An example – a case of t.test()</vt:lpstr>
      <vt:lpstr>What do I have?</vt:lpstr>
      <vt:lpstr>Spell out the steps</vt:lpstr>
      <vt:lpstr>Before we try…</vt:lpstr>
      <vt:lpstr>Long and wide format</vt:lpstr>
      <vt:lpstr>Break out room exercise </vt:lpstr>
      <vt:lpstr>Break</vt:lpstr>
      <vt:lpstr>Some vocabulary learning</vt:lpstr>
      <vt:lpstr>Fun with Open Data</vt:lpstr>
      <vt:lpstr>YesNoClean2.csv: Task 1</vt:lpstr>
      <vt:lpstr>YesNoClean2.csv: Task 2</vt:lpstr>
      <vt:lpstr>YesNoClean2.csv: Task 3</vt:lpstr>
      <vt:lpstr>Tip for T3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Demo</dc:title>
  <dc:creator>Bronson Hui</dc:creator>
  <cp:lastModifiedBy>Bronson Hui</cp:lastModifiedBy>
  <cp:revision>40</cp:revision>
  <dcterms:created xsi:type="dcterms:W3CDTF">2019-09-10T13:59:17Z</dcterms:created>
  <dcterms:modified xsi:type="dcterms:W3CDTF">2021-07-22T15:46:16Z</dcterms:modified>
</cp:coreProperties>
</file>