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5" r:id="rId2"/>
  </p:sldMasterIdLst>
  <p:notesMasterIdLst>
    <p:notesMasterId r:id="rId13"/>
  </p:notesMasterIdLst>
  <p:sldIdLst>
    <p:sldId id="256" r:id="rId3"/>
    <p:sldId id="265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imndTialEDPMPzLGQVMQ9HlxEEh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onique Yoder" initials="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F54FCE2-25F2-4929-8107-657ECF8AB2CB}">
  <a:tblStyle styleId="{AF54FCE2-25F2-4929-8107-657ECF8AB2CB}" styleName="Table_0">
    <a:wholeTbl>
      <a:tcTxStyle b="off" i="off">
        <a:font>
          <a:latin typeface="Century Gothic"/>
          <a:ea typeface="Century Gothic"/>
          <a:cs typeface="Century Gothic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0E7E6"/>
          </a:solidFill>
        </a:fill>
      </a:tcStyle>
    </a:wholeTbl>
    <a:band1H>
      <a:tcTxStyle/>
      <a:tcStyle>
        <a:tcBdr/>
        <a:fill>
          <a:solidFill>
            <a:srgbClr val="E0CC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0CC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700"/>
  </p:normalViewPr>
  <p:slideViewPr>
    <p:cSldViewPr snapToGrid="0" snapToObjects="1" showGuides="1">
      <p:cViewPr varScale="1">
        <p:scale>
          <a:sx n="106" d="100"/>
          <a:sy n="106" d="100"/>
        </p:scale>
        <p:origin x="792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customschemas.google.com/relationships/presentationmetadata" Target="metadata"/><Relationship Id="rId2" Type="http://schemas.openxmlformats.org/officeDocument/2006/relationships/slideMaster" Target="slideMasters/slideMaster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1" name="Google Shape;23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" name="Google Shape;26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Arial"/>
              <a:buNone/>
              <a:defRPr sz="5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1"/>
          <p:cNvSpPr txBox="1"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11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1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/>
          <p:nvPr/>
        </p:nvSpPr>
        <p:spPr>
          <a:xfrm>
            <a:off x="0" y="4323810"/>
            <a:ext cx="1744652" cy="778589"/>
          </a:xfrm>
          <a:custGeom>
            <a:avLst/>
            <a:gdLst/>
            <a:ahLst/>
            <a:cxnLst/>
            <a:rect l="l" t="t" r="r" b="b"/>
            <a:pathLst>
              <a:path w="372" h="166" extrusionOk="0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aption">
  <p:cSld name="Title and Caption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Arial"/>
              <a:buNone/>
              <a:defRPr sz="48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2"/>
          <p:cNvSpPr txBox="1"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595959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p22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2"/>
          <p:cNvSpPr/>
          <p:nvPr/>
        </p:nvSpPr>
        <p:spPr>
          <a:xfrm rot="10800000" flipH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sldNum" idx="12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with Caption">
  <p:cSld name="Quote with Caption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3"/>
          <p:cNvSpPr txBox="1"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Arial"/>
              <a:buNone/>
              <a:defRPr sz="48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3"/>
          <p:cNvSpPr txBox="1">
            <a:spLocks noGrp="1"/>
          </p:cNvSpPr>
          <p:nvPr>
            <p:ph type="body" idx="1"/>
          </p:nvPr>
        </p:nvSpPr>
        <p:spPr>
          <a:xfrm>
            <a:off x="3275012" y="3505200"/>
            <a:ext cx="753655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None/>
              <a:defRPr sz="16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00"/>
              <a:buFont typeface="Arial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00"/>
              <a:buFont typeface="Arial"/>
              <a:buNone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114" name="Google Shape;114;p23"/>
          <p:cNvSpPr txBox="1">
            <a:spLocks noGrp="1"/>
          </p:cNvSpPr>
          <p:nvPr>
            <p:ph type="body" idx="2"/>
          </p:nvPr>
        </p:nvSpPr>
        <p:spPr>
          <a:xfrm>
            <a:off x="2589212" y="4354046"/>
            <a:ext cx="8915399" cy="1555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595959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/>
          <p:nvPr/>
        </p:nvSpPr>
        <p:spPr>
          <a:xfrm rot="10800000" flipH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9" name="Google Shape;119;p2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20" name="Google Shape;120;p23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me Card">
  <p:cSld name="Name Card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4"/>
          <p:cNvSpPr txBox="1"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Arial"/>
              <a:buNone/>
              <a:defRPr sz="48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body" idx="1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24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24"/>
          <p:cNvSpPr/>
          <p:nvPr/>
        </p:nvSpPr>
        <p:spPr>
          <a:xfrm rot="10800000" flipH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24"/>
          <p:cNvSpPr txBox="1">
            <a:spLocks noGrp="1"/>
          </p:cNvSpPr>
          <p:nvPr>
            <p:ph type="sldNum" idx="12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Name Card">
  <p:cSld name="Quote Name Card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5"/>
          <p:cNvSpPr txBox="1"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Arial"/>
              <a:buNone/>
              <a:defRPr sz="48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25"/>
          <p:cNvSpPr txBox="1">
            <a:spLocks noGrp="1"/>
          </p:cNvSpPr>
          <p:nvPr>
            <p:ph type="body" idx="1"/>
          </p:nvPr>
        </p:nvSpPr>
        <p:spPr>
          <a:xfrm>
            <a:off x="2589212" y="4343400"/>
            <a:ext cx="89154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2400"/>
              <a:buFont typeface="Arial"/>
              <a:buNone/>
              <a:defRPr sz="240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00"/>
              <a:buFont typeface="Arial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00"/>
              <a:buFont typeface="Arial"/>
              <a:buNone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131" name="Google Shape;131;p25"/>
          <p:cNvSpPr txBox="1">
            <a:spLocks noGrp="1"/>
          </p:cNvSpPr>
          <p:nvPr>
            <p:ph type="body" idx="2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132" name="Google Shape;132;p25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5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25"/>
          <p:cNvSpPr/>
          <p:nvPr/>
        </p:nvSpPr>
        <p:spPr>
          <a:xfrm rot="10800000" flipH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25"/>
          <p:cNvSpPr txBox="1">
            <a:spLocks noGrp="1"/>
          </p:cNvSpPr>
          <p:nvPr>
            <p:ph type="sldNum" idx="12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6" name="Google Shape;136;p25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37" name="Google Shape;137;p25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rue or False">
  <p:cSld name="True or False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6"/>
          <p:cNvSpPr txBox="1"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Arial"/>
              <a:buNone/>
              <a:defRPr sz="48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6"/>
          <p:cNvSpPr txBox="1">
            <a:spLocks noGrp="1"/>
          </p:cNvSpPr>
          <p:nvPr>
            <p:ph type="body" idx="1"/>
          </p:nvPr>
        </p:nvSpPr>
        <p:spPr>
          <a:xfrm>
            <a:off x="2589212" y="4343400"/>
            <a:ext cx="89154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2400"/>
              <a:buFont typeface="Arial"/>
              <a:buNone/>
              <a:defRPr sz="240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00"/>
              <a:buFont typeface="Arial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00"/>
              <a:buFont typeface="Arial"/>
              <a:buNone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141" name="Google Shape;141;p26"/>
          <p:cNvSpPr txBox="1">
            <a:spLocks noGrp="1"/>
          </p:cNvSpPr>
          <p:nvPr>
            <p:ph type="body" idx="2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142" name="Google Shape;142;p26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26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6"/>
          <p:cNvSpPr/>
          <p:nvPr/>
        </p:nvSpPr>
        <p:spPr>
          <a:xfrm rot="10800000" flipH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26"/>
          <p:cNvSpPr txBox="1">
            <a:spLocks noGrp="1"/>
          </p:cNvSpPr>
          <p:nvPr>
            <p:ph type="sldNum" idx="12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7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7"/>
          <p:cNvSpPr txBox="1">
            <a:spLocks noGrp="1"/>
          </p:cNvSpPr>
          <p:nvPr>
            <p:ph type="body" idx="1"/>
          </p:nvPr>
        </p:nvSpPr>
        <p:spPr>
          <a:xfrm rot="5400000">
            <a:off x="5103812" y="-381000"/>
            <a:ext cx="3886200" cy="89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149" name="Google Shape;149;p27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27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7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27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8"/>
          <p:cNvSpPr txBox="1">
            <a:spLocks noGrp="1"/>
          </p:cNvSpPr>
          <p:nvPr>
            <p:ph type="title"/>
          </p:nvPr>
        </p:nvSpPr>
        <p:spPr>
          <a:xfrm rot="5400000">
            <a:off x="7756704" y="2165513"/>
            <a:ext cx="5283817" cy="2207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28"/>
          <p:cNvSpPr txBox="1">
            <a:spLocks noGrp="1"/>
          </p:cNvSpPr>
          <p:nvPr>
            <p:ph type="body" idx="1"/>
          </p:nvPr>
        </p:nvSpPr>
        <p:spPr>
          <a:xfrm rot="5400000">
            <a:off x="3185803" y="30814"/>
            <a:ext cx="5283817" cy="6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156" name="Google Shape;156;p28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8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28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28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5"/>
          <p:cNvSpPr txBox="1"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15"/>
          <p:cNvSpPr txBox="1">
            <a:spLocks noGrp="1"/>
          </p:cNvSpPr>
          <p:nvPr>
            <p:ph type="body" idx="1"/>
          </p:nvPr>
        </p:nvSpPr>
        <p:spPr>
          <a:xfrm>
            <a:off x="2589212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196" name="Google Shape;196;p15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15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15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15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body" idx="1"/>
          </p:nvPr>
        </p:nvSpPr>
        <p:spPr>
          <a:xfrm>
            <a:off x="2589212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2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12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6"/>
          <p:cNvSpPr txBox="1"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  <a:defRPr sz="40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595959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16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6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/>
          <p:nvPr/>
        </p:nvSpPr>
        <p:spPr>
          <a:xfrm rot="10800000" flipH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body" idx="1"/>
          </p:nvPr>
        </p:nvSpPr>
        <p:spPr>
          <a:xfrm>
            <a:off x="2589212" y="2133600"/>
            <a:ext cx="4313864" cy="3777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2"/>
          </p:nvPr>
        </p:nvSpPr>
        <p:spPr>
          <a:xfrm>
            <a:off x="7190747" y="2126222"/>
            <a:ext cx="4313864" cy="3777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8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8"/>
          <p:cNvSpPr txBox="1"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body" idx="2"/>
          </p:nvPr>
        </p:nvSpPr>
        <p:spPr>
          <a:xfrm>
            <a:off x="2589212" y="2548966"/>
            <a:ext cx="4342893" cy="3354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body" idx="3"/>
          </p:nvPr>
        </p:nvSpPr>
        <p:spPr>
          <a:xfrm>
            <a:off x="7506629" y="1969475"/>
            <a:ext cx="3999001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body" idx="4"/>
          </p:nvPr>
        </p:nvSpPr>
        <p:spPr>
          <a:xfrm>
            <a:off x="7166957" y="2545738"/>
            <a:ext cx="4338674" cy="3354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8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9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9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9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0"/>
          <p:cNvSpPr txBox="1"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  <a:defRPr sz="20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0"/>
          <p:cNvSpPr txBox="1">
            <a:spLocks noGrp="1"/>
          </p:cNvSpPr>
          <p:nvPr>
            <p:ph type="body" idx="1"/>
          </p:nvPr>
        </p:nvSpPr>
        <p:spPr>
          <a:xfrm>
            <a:off x="6323012" y="446088"/>
            <a:ext cx="5181600" cy="5414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91" name="Google Shape;91;p20"/>
          <p:cNvSpPr txBox="1">
            <a:spLocks noGrp="1"/>
          </p:cNvSpPr>
          <p:nvPr>
            <p:ph type="body" idx="2"/>
          </p:nvPr>
        </p:nvSpPr>
        <p:spPr>
          <a:xfrm>
            <a:off x="2589212" y="1598613"/>
            <a:ext cx="3505199" cy="42624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92" name="Google Shape;92;p20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0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20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1"/>
          <p:cNvSpPr txBox="1"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Arial"/>
              <a:buNone/>
              <a:defRPr sz="2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1"/>
          <p:cNvSpPr>
            <a:spLocks noGrp="1"/>
          </p:cNvSpPr>
          <p:nvPr>
            <p:ph type="pic" idx="2"/>
          </p:nvPr>
        </p:nvSpPr>
        <p:spPr>
          <a:xfrm>
            <a:off x="2589212" y="634965"/>
            <a:ext cx="8915400" cy="3854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Google Shape;99;p21"/>
          <p:cNvSpPr txBox="1">
            <a:spLocks noGrp="1"/>
          </p:cNvSpPr>
          <p:nvPr>
            <p:ph type="body" idx="1"/>
          </p:nvPr>
        </p:nvSpPr>
        <p:spPr>
          <a:xfrm>
            <a:off x="2589213" y="5367338"/>
            <a:ext cx="8915400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00" name="Google Shape;100;p21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1"/>
          <p:cNvSpPr/>
          <p:nvPr/>
        </p:nvSpPr>
        <p:spPr>
          <a:xfrm rot="10800000" flipH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sldNum" idx="12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DE6C3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0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7" name="Google Shape;7;p10"/>
            <p:cNvSpPr/>
            <p:nvPr/>
          </p:nvSpPr>
          <p:spPr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l" t="t" r="r" b="b"/>
              <a:pathLst>
                <a:path w="22" h="136" extrusionOk="0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8;p10"/>
            <p:cNvSpPr/>
            <p:nvPr/>
          </p:nvSpPr>
          <p:spPr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l" t="t" r="r" b="b"/>
              <a:pathLst>
                <a:path w="140" h="504" extrusionOk="0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9;p10"/>
            <p:cNvSpPr/>
            <p:nvPr/>
          </p:nvSpPr>
          <p:spPr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l" t="t" r="r" b="b"/>
              <a:pathLst>
                <a:path w="132" h="308" extrusionOk="0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0;p10"/>
            <p:cNvSpPr/>
            <p:nvPr/>
          </p:nvSpPr>
          <p:spPr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l" t="t" r="r" b="b"/>
              <a:pathLst>
                <a:path w="37" h="79" extrusionOk="0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10"/>
            <p:cNvSpPr/>
            <p:nvPr/>
          </p:nvSpPr>
          <p:spPr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l" t="t" r="r" b="b"/>
              <a:pathLst>
                <a:path w="178" h="722" extrusionOk="0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10"/>
            <p:cNvSpPr/>
            <p:nvPr/>
          </p:nvSpPr>
          <p:spPr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l" t="t" r="r" b="b"/>
              <a:pathLst>
                <a:path w="23" h="635" extrusionOk="0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10"/>
            <p:cNvSpPr/>
            <p:nvPr/>
          </p:nvSpPr>
          <p:spPr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l" t="t" r="r" b="b"/>
              <a:pathLst>
                <a:path w="17" h="107" extrusionOk="0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10"/>
            <p:cNvSpPr/>
            <p:nvPr/>
          </p:nvSpPr>
          <p:spPr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l" t="t" r="r" b="b"/>
              <a:pathLst>
                <a:path w="41" h="222" extrusionOk="0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10"/>
            <p:cNvSpPr/>
            <p:nvPr/>
          </p:nvSpPr>
          <p:spPr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l" t="t" r="r" b="b"/>
              <a:pathLst>
                <a:path w="450" h="878" extrusionOk="0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10"/>
            <p:cNvSpPr/>
            <p:nvPr/>
          </p:nvSpPr>
          <p:spPr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l" t="t" r="r" b="b"/>
              <a:pathLst>
                <a:path w="35" h="73" extrusionOk="0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10"/>
            <p:cNvSpPr/>
            <p:nvPr/>
          </p:nvSpPr>
          <p:spPr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l" t="t" r="r" b="b"/>
              <a:pathLst>
                <a:path w="8" h="48" extrusionOk="0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10"/>
            <p:cNvSpPr/>
            <p:nvPr/>
          </p:nvSpPr>
          <p:spPr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l" t="t" r="r" b="b"/>
              <a:pathLst>
                <a:path w="52" h="135" extrusionOk="0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" name="Google Shape;19;p10"/>
          <p:cNvGrpSpPr/>
          <p:nvPr/>
        </p:nvGrpSpPr>
        <p:grpSpPr>
          <a:xfrm>
            <a:off x="27222" y="-786"/>
            <a:ext cx="2356674" cy="6854039"/>
            <a:chOff x="6627813" y="194833"/>
            <a:chExt cx="1952625" cy="5678918"/>
          </a:xfrm>
        </p:grpSpPr>
        <p:sp>
          <p:nvSpPr>
            <p:cNvPr id="20" name="Google Shape;20;p10"/>
            <p:cNvSpPr/>
            <p:nvPr/>
          </p:nvSpPr>
          <p:spPr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l" t="t" r="r" b="b"/>
              <a:pathLst>
                <a:path w="103" h="920" extrusionOk="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10"/>
            <p:cNvSpPr/>
            <p:nvPr/>
          </p:nvSpPr>
          <p:spPr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l" t="t" r="r" b="b"/>
              <a:pathLst>
                <a:path w="88" h="330" extrusionOk="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10"/>
            <p:cNvSpPr/>
            <p:nvPr/>
          </p:nvSpPr>
          <p:spPr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l" t="t" r="r" b="b"/>
              <a:pathLst>
                <a:path w="90" h="207" extrusionOk="0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10"/>
            <p:cNvSpPr/>
            <p:nvPr/>
          </p:nvSpPr>
          <p:spPr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l" t="t" r="r" b="b"/>
              <a:pathLst>
                <a:path w="115" h="467" extrusionOk="0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10"/>
            <p:cNvSpPr/>
            <p:nvPr/>
          </p:nvSpPr>
          <p:spPr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l" t="t" r="r" b="b"/>
              <a:pathLst>
                <a:path w="36" h="633" extrusionOk="0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10"/>
            <p:cNvSpPr/>
            <p:nvPr/>
          </p:nvSpPr>
          <p:spPr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l" t="t" r="r" b="b"/>
              <a:pathLst>
                <a:path w="28" h="59" extrusionOk="0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10"/>
            <p:cNvSpPr/>
            <p:nvPr/>
          </p:nvSpPr>
          <p:spPr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l" t="t" r="r" b="b"/>
              <a:pathLst>
                <a:path w="17" h="107" extrusionOk="0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10"/>
            <p:cNvSpPr/>
            <p:nvPr/>
          </p:nvSpPr>
          <p:spPr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l" t="t" r="r" b="b"/>
              <a:pathLst>
                <a:path w="294" h="568" extrusionOk="0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10"/>
            <p:cNvSpPr/>
            <p:nvPr/>
          </p:nvSpPr>
          <p:spPr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l" t="t" r="r" b="b"/>
              <a:pathLst>
                <a:path w="25" h="53" extrusionOk="0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10"/>
            <p:cNvSpPr/>
            <p:nvPr/>
          </p:nvSpPr>
          <p:spPr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l" t="t" r="r" b="b"/>
              <a:pathLst>
                <a:path w="29" h="141" extrusionOk="0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10"/>
            <p:cNvSpPr/>
            <p:nvPr/>
          </p:nvSpPr>
          <p:spPr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l" t="t" r="r" b="b"/>
              <a:pathLst>
                <a:path w="8" h="48" extrusionOk="0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10"/>
            <p:cNvSpPr/>
            <p:nvPr/>
          </p:nvSpPr>
          <p:spPr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l" t="t" r="r" b="b"/>
              <a:pathLst>
                <a:path w="44" h="111" extrusionOk="0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" name="Google Shape;32;p10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10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10"/>
          <p:cNvSpPr txBox="1"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🠶"/>
              <a:defRPr sz="1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🠶"/>
              <a:defRPr sz="16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🠶"/>
              <a:defRPr sz="14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10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19D8F"/>
            </a:gs>
            <a:gs pos="100000">
              <a:srgbClr val="746B4D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oogle Shape;161;p14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162" name="Google Shape;162;p14"/>
            <p:cNvSpPr/>
            <p:nvPr/>
          </p:nvSpPr>
          <p:spPr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l" t="t" r="r" b="b"/>
              <a:pathLst>
                <a:path w="22" h="136" extrusionOk="0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lt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4"/>
            <p:cNvSpPr/>
            <p:nvPr/>
          </p:nvSpPr>
          <p:spPr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l" t="t" r="r" b="b"/>
              <a:pathLst>
                <a:path w="140" h="504" extrusionOk="0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lt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4"/>
            <p:cNvSpPr/>
            <p:nvPr/>
          </p:nvSpPr>
          <p:spPr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l" t="t" r="r" b="b"/>
              <a:pathLst>
                <a:path w="132" h="308" extrusionOk="0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lt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4"/>
            <p:cNvSpPr/>
            <p:nvPr/>
          </p:nvSpPr>
          <p:spPr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l" t="t" r="r" b="b"/>
              <a:pathLst>
                <a:path w="37" h="79" extrusionOk="0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lt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4"/>
            <p:cNvSpPr/>
            <p:nvPr/>
          </p:nvSpPr>
          <p:spPr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l" t="t" r="r" b="b"/>
              <a:pathLst>
                <a:path w="178" h="722" extrusionOk="0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lt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4"/>
            <p:cNvSpPr/>
            <p:nvPr/>
          </p:nvSpPr>
          <p:spPr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l" t="t" r="r" b="b"/>
              <a:pathLst>
                <a:path w="23" h="635" extrusionOk="0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lt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4"/>
            <p:cNvSpPr/>
            <p:nvPr/>
          </p:nvSpPr>
          <p:spPr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l" t="t" r="r" b="b"/>
              <a:pathLst>
                <a:path w="17" h="107" extrusionOk="0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lt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4"/>
            <p:cNvSpPr/>
            <p:nvPr/>
          </p:nvSpPr>
          <p:spPr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l" t="t" r="r" b="b"/>
              <a:pathLst>
                <a:path w="41" h="222" extrusionOk="0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lt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4"/>
            <p:cNvSpPr/>
            <p:nvPr/>
          </p:nvSpPr>
          <p:spPr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l" t="t" r="r" b="b"/>
              <a:pathLst>
                <a:path w="450" h="878" extrusionOk="0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lt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4"/>
            <p:cNvSpPr/>
            <p:nvPr/>
          </p:nvSpPr>
          <p:spPr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l" t="t" r="r" b="b"/>
              <a:pathLst>
                <a:path w="35" h="73" extrusionOk="0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lt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4"/>
            <p:cNvSpPr/>
            <p:nvPr/>
          </p:nvSpPr>
          <p:spPr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l" t="t" r="r" b="b"/>
              <a:pathLst>
                <a:path w="8" h="48" extrusionOk="0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lt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4"/>
            <p:cNvSpPr/>
            <p:nvPr/>
          </p:nvSpPr>
          <p:spPr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l" t="t" r="r" b="b"/>
              <a:pathLst>
                <a:path w="52" h="135" extrusionOk="0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lt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4" name="Google Shape;174;p14"/>
          <p:cNvGrpSpPr/>
          <p:nvPr/>
        </p:nvGrpSpPr>
        <p:grpSpPr>
          <a:xfrm>
            <a:off x="27222" y="-786"/>
            <a:ext cx="2356674" cy="6854039"/>
            <a:chOff x="6627813" y="194833"/>
            <a:chExt cx="1952625" cy="5678918"/>
          </a:xfrm>
        </p:grpSpPr>
        <p:sp>
          <p:nvSpPr>
            <p:cNvPr id="175" name="Google Shape;175;p14"/>
            <p:cNvSpPr/>
            <p:nvPr/>
          </p:nvSpPr>
          <p:spPr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l" t="t" r="r" b="b"/>
              <a:pathLst>
                <a:path w="103" h="920" extrusionOk="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14"/>
            <p:cNvSpPr/>
            <p:nvPr/>
          </p:nvSpPr>
          <p:spPr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l" t="t" r="r" b="b"/>
              <a:pathLst>
                <a:path w="88" h="330" extrusionOk="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4"/>
            <p:cNvSpPr/>
            <p:nvPr/>
          </p:nvSpPr>
          <p:spPr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l" t="t" r="r" b="b"/>
              <a:pathLst>
                <a:path w="90" h="207" extrusionOk="0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14"/>
            <p:cNvSpPr/>
            <p:nvPr/>
          </p:nvSpPr>
          <p:spPr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l" t="t" r="r" b="b"/>
              <a:pathLst>
                <a:path w="115" h="467" extrusionOk="0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14"/>
            <p:cNvSpPr/>
            <p:nvPr/>
          </p:nvSpPr>
          <p:spPr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l" t="t" r="r" b="b"/>
              <a:pathLst>
                <a:path w="36" h="633" extrusionOk="0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14"/>
            <p:cNvSpPr/>
            <p:nvPr/>
          </p:nvSpPr>
          <p:spPr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l" t="t" r="r" b="b"/>
              <a:pathLst>
                <a:path w="28" h="59" extrusionOk="0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14"/>
            <p:cNvSpPr/>
            <p:nvPr/>
          </p:nvSpPr>
          <p:spPr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l" t="t" r="r" b="b"/>
              <a:pathLst>
                <a:path w="17" h="107" extrusionOk="0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14"/>
            <p:cNvSpPr/>
            <p:nvPr/>
          </p:nvSpPr>
          <p:spPr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l" t="t" r="r" b="b"/>
              <a:pathLst>
                <a:path w="294" h="568" extrusionOk="0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14"/>
            <p:cNvSpPr/>
            <p:nvPr/>
          </p:nvSpPr>
          <p:spPr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l" t="t" r="r" b="b"/>
              <a:pathLst>
                <a:path w="25" h="53" extrusionOk="0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14"/>
            <p:cNvSpPr/>
            <p:nvPr/>
          </p:nvSpPr>
          <p:spPr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l" t="t" r="r" b="b"/>
              <a:pathLst>
                <a:path w="29" h="141" extrusionOk="0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4"/>
            <p:cNvSpPr/>
            <p:nvPr/>
          </p:nvSpPr>
          <p:spPr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l" t="t" r="r" b="b"/>
              <a:pathLst>
                <a:path w="8" h="48" extrusionOk="0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4"/>
            <p:cNvSpPr/>
            <p:nvPr/>
          </p:nvSpPr>
          <p:spPr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l" t="t" r="r" b="b"/>
              <a:pathLst>
                <a:path w="44" h="111" extrusionOk="0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7" name="Google Shape;187;p14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14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89" name="Google Shape;189;p14"/>
          <p:cNvSpPr txBox="1"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🠶"/>
              <a:defRPr sz="1800" b="0" i="0" u="none" strike="noStrike" cap="none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🠶"/>
              <a:defRPr sz="1600" b="0" i="0" u="none" strike="noStrike" cap="none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🠶"/>
              <a:defRPr sz="1400" b="0" i="0" u="none" strike="noStrike" cap="none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14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14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14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2000" b="0" u="non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2000" b="0" u="non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2000" b="0" u="non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2000" b="0" u="non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2000" b="0" u="non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2000" b="0" u="non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2000" b="0" u="non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2000" b="0" u="non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2000" b="0" u="non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6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avidmathlogic.com/colorblind/#%23D81B60-%231E88E5-%23FFC107-%23004D40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-graph-gallery.com/portfolio/ggplot2-package/" TargetMode="External"/><Relationship Id="rId7" Type="http://schemas.openxmlformats.org/officeDocument/2006/relationships/hyperlink" Target="http://r4ds.had.co.nz/data-visualisation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-statistics.co/Top50-Ggplot2-Visualizations-MasterList-R-Code.html" TargetMode="External"/><Relationship Id="rId5" Type="http://schemas.openxmlformats.org/officeDocument/2006/relationships/hyperlink" Target="http://r-statistics.co/Complete-Ggplot2-Tutorial-Part1-With-R-Code.html" TargetMode="External"/><Relationship Id="rId4" Type="http://schemas.openxmlformats.org/officeDocument/2006/relationships/hyperlink" Target="http://www.sthda.com/english/wiki/ggplot2-essential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"/>
          <p:cNvSpPr txBox="1"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Arial"/>
              <a:buNone/>
            </a:pPr>
            <a:r>
              <a:rPr lang="en-US" dirty="0"/>
              <a:t>Day 2.2 Demo – </a:t>
            </a:r>
            <a:r>
              <a:rPr lang="en-US" sz="3200" dirty="0"/>
              <a:t>Visualization</a:t>
            </a:r>
            <a:endParaRPr dirty="0"/>
          </a:p>
        </p:txBody>
      </p:sp>
      <p:sp>
        <p:nvSpPr>
          <p:cNvPr id="205" name="Google Shape;205;p1"/>
          <p:cNvSpPr txBox="1"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Pay-it-Forward R workshop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19D8F"/>
            </a:gs>
            <a:gs pos="100000">
              <a:srgbClr val="746B4D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9"/>
          <p:cNvSpPr/>
          <p:nvPr/>
        </p:nvSpPr>
        <p:spPr>
          <a:xfrm>
            <a:off x="0" y="-786"/>
            <a:ext cx="12192000" cy="6854038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DE6C3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9"/>
          <p:cNvSpPr/>
          <p:nvPr/>
        </p:nvSpPr>
        <p:spPr>
          <a:xfrm>
            <a:off x="-1" y="0"/>
            <a:ext cx="8229600" cy="6858000"/>
          </a:xfrm>
          <a:prstGeom prst="rect">
            <a:avLst/>
          </a:prstGeom>
          <a:solidFill>
            <a:srgbClr val="1A1E0D">
              <a:alpha val="89803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9"/>
          <p:cNvSpPr/>
          <p:nvPr/>
        </p:nvSpPr>
        <p:spPr>
          <a:xfrm>
            <a:off x="8704835" y="484632"/>
            <a:ext cx="3006343" cy="5888736"/>
          </a:xfrm>
          <a:prstGeom prst="rect">
            <a:avLst/>
          </a:prstGeom>
          <a:solidFill>
            <a:srgbClr val="FFFFFE"/>
          </a:solidFill>
          <a:ln w="12700" cap="sq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9"/>
          <p:cNvSpPr/>
          <p:nvPr/>
        </p:nvSpPr>
        <p:spPr>
          <a:xfrm>
            <a:off x="1" y="659027"/>
            <a:ext cx="9042690" cy="1035152"/>
          </a:xfrm>
          <a:custGeom>
            <a:avLst/>
            <a:gdLst/>
            <a:ahLst/>
            <a:cxnLst/>
            <a:rect l="l" t="t" r="r" b="b"/>
            <a:pathLst>
              <a:path w="1902" h="163" extrusionOk="0">
                <a:moveTo>
                  <a:pt x="1900" y="77"/>
                </a:moveTo>
                <a:cubicBezTo>
                  <a:pt x="1826" y="3"/>
                  <a:pt x="1826" y="3"/>
                  <a:pt x="1826" y="3"/>
                </a:cubicBezTo>
                <a:cubicBezTo>
                  <a:pt x="1825" y="2"/>
                  <a:pt x="1825" y="2"/>
                  <a:pt x="1825" y="2"/>
                </a:cubicBezTo>
                <a:cubicBezTo>
                  <a:pt x="1823" y="1"/>
                  <a:pt x="1821" y="0"/>
                  <a:pt x="1819" y="0"/>
                </a:cubicBezTo>
                <a:cubicBezTo>
                  <a:pt x="1363" y="0"/>
                  <a:pt x="1363" y="0"/>
                  <a:pt x="1363" y="0"/>
                </a:cubicBezTo>
                <a:cubicBezTo>
                  <a:pt x="1348" y="0"/>
                  <a:pt x="1348" y="0"/>
                  <a:pt x="1348" y="0"/>
                </a:cubicBezTo>
                <a:cubicBezTo>
                  <a:pt x="1225" y="0"/>
                  <a:pt x="1225" y="0"/>
                  <a:pt x="1225" y="0"/>
                </a:cubicBezTo>
                <a:cubicBezTo>
                  <a:pt x="1033" y="0"/>
                  <a:pt x="1033" y="0"/>
                  <a:pt x="1033" y="0"/>
                </a:cubicBezTo>
                <a:cubicBezTo>
                  <a:pt x="892" y="0"/>
                  <a:pt x="892" y="0"/>
                  <a:pt x="892" y="0"/>
                </a:cubicBezTo>
                <a:cubicBezTo>
                  <a:pt x="786" y="0"/>
                  <a:pt x="786" y="0"/>
                  <a:pt x="786" y="0"/>
                </a:cubicBezTo>
                <a:cubicBezTo>
                  <a:pt x="577" y="0"/>
                  <a:pt x="577" y="0"/>
                  <a:pt x="577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39" y="0"/>
                  <a:pt x="439" y="0"/>
                  <a:pt x="439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39" y="163"/>
                  <a:pt x="439" y="163"/>
                  <a:pt x="439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7" y="163"/>
                  <a:pt x="577" y="163"/>
                  <a:pt x="577" y="163"/>
                </a:cubicBezTo>
                <a:cubicBezTo>
                  <a:pt x="786" y="163"/>
                  <a:pt x="786" y="163"/>
                  <a:pt x="786" y="163"/>
                </a:cubicBezTo>
                <a:cubicBezTo>
                  <a:pt x="892" y="163"/>
                  <a:pt x="892" y="163"/>
                  <a:pt x="892" y="163"/>
                </a:cubicBezTo>
                <a:cubicBezTo>
                  <a:pt x="1033" y="163"/>
                  <a:pt x="1033" y="163"/>
                  <a:pt x="1033" y="163"/>
                </a:cubicBezTo>
                <a:cubicBezTo>
                  <a:pt x="1225" y="163"/>
                  <a:pt x="1225" y="163"/>
                  <a:pt x="1225" y="163"/>
                </a:cubicBezTo>
                <a:cubicBezTo>
                  <a:pt x="1348" y="163"/>
                  <a:pt x="1348" y="163"/>
                  <a:pt x="1348" y="163"/>
                </a:cubicBezTo>
                <a:cubicBezTo>
                  <a:pt x="1363" y="163"/>
                  <a:pt x="1363" y="163"/>
                  <a:pt x="1363" y="163"/>
                </a:cubicBezTo>
                <a:cubicBezTo>
                  <a:pt x="1819" y="163"/>
                  <a:pt x="1819" y="163"/>
                  <a:pt x="1819" y="163"/>
                </a:cubicBezTo>
                <a:cubicBezTo>
                  <a:pt x="1821" y="163"/>
                  <a:pt x="1823" y="162"/>
                  <a:pt x="1825" y="161"/>
                </a:cubicBezTo>
                <a:cubicBezTo>
                  <a:pt x="1825" y="160"/>
                  <a:pt x="1825" y="160"/>
                  <a:pt x="1826" y="160"/>
                </a:cubicBezTo>
                <a:cubicBezTo>
                  <a:pt x="1900" y="86"/>
                  <a:pt x="1900" y="86"/>
                  <a:pt x="1900" y="86"/>
                </a:cubicBezTo>
                <a:cubicBezTo>
                  <a:pt x="1902" y="83"/>
                  <a:pt x="1902" y="79"/>
                  <a:pt x="1900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9"/>
          <p:cNvSpPr txBox="1">
            <a:spLocks noGrp="1"/>
          </p:cNvSpPr>
          <p:nvPr>
            <p:ph type="title"/>
          </p:nvPr>
        </p:nvSpPr>
        <p:spPr>
          <a:xfrm>
            <a:off x="541867" y="787400"/>
            <a:ext cx="7145866" cy="7789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EFFFF"/>
              </a:buClr>
              <a:buSzPts val="3200"/>
              <a:buFont typeface="Arial"/>
              <a:buNone/>
            </a:pPr>
            <a:r>
              <a:rPr lang="en-US" sz="3200">
                <a:solidFill>
                  <a:srgbClr val="FEFFFF"/>
                </a:solidFill>
              </a:rPr>
              <a:t>In-Class Exercise (Visualization)</a:t>
            </a:r>
            <a:endParaRPr sz="3200">
              <a:solidFill>
                <a:srgbClr val="FEFFFF"/>
              </a:solidFill>
            </a:endParaRPr>
          </a:p>
        </p:txBody>
      </p:sp>
      <p:sp>
        <p:nvSpPr>
          <p:cNvPr id="280" name="Google Shape;280;p9"/>
          <p:cNvSpPr txBox="1">
            <a:spLocks noGrp="1"/>
          </p:cNvSpPr>
          <p:nvPr>
            <p:ph type="body" idx="1"/>
          </p:nvPr>
        </p:nvSpPr>
        <p:spPr>
          <a:xfrm>
            <a:off x="541866" y="2032000"/>
            <a:ext cx="7145867" cy="3879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00"/>
              <a:buChar char="🠶"/>
            </a:pPr>
            <a:r>
              <a:rPr lang="en-US" sz="1700" dirty="0">
                <a:solidFill>
                  <a:srgbClr val="FEFFFF"/>
                </a:solidFill>
              </a:rPr>
              <a:t>Start a new script</a:t>
            </a:r>
            <a:endParaRPr dirty="0"/>
          </a:p>
          <a:p>
            <a:pPr marL="285750" indent="-285750">
              <a:lnSpc>
                <a:spcPct val="90000"/>
              </a:lnSpc>
              <a:buSzPts val="1700"/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FEFFFF"/>
                </a:solidFill>
              </a:rPr>
              <a:t>Load the “</a:t>
            </a:r>
            <a:r>
              <a:rPr lang="en-US" sz="1700" dirty="0" err="1">
                <a:solidFill>
                  <a:srgbClr val="FEFFFF"/>
                </a:solidFill>
              </a:rPr>
              <a:t>lexdecision.csv</a:t>
            </a:r>
            <a:r>
              <a:rPr lang="en-US" sz="1700" dirty="0">
                <a:solidFill>
                  <a:srgbClr val="FEFFFF"/>
                </a:solidFill>
              </a:rPr>
              <a:t>” dataset</a:t>
            </a:r>
            <a:endParaRPr lang="en-US" dirty="0"/>
          </a:p>
          <a:p>
            <a:pPr marL="285750" indent="-285750">
              <a:lnSpc>
                <a:spcPct val="90000"/>
              </a:lnSpc>
              <a:buSzPts val="1700"/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FEFFFF"/>
                </a:solidFill>
              </a:rPr>
              <a:t>Inspect these variables (</a:t>
            </a:r>
            <a:r>
              <a:rPr lang="en-US" sz="1700" dirty="0" err="1">
                <a:solidFill>
                  <a:srgbClr val="FEFFFF"/>
                </a:solidFill>
              </a:rPr>
              <a:t>descriptives</a:t>
            </a:r>
            <a:r>
              <a:rPr lang="en-US" sz="1700" dirty="0">
                <a:solidFill>
                  <a:srgbClr val="FEFFFF"/>
                </a:solidFill>
              </a:rPr>
              <a:t>): </a:t>
            </a:r>
            <a:endParaRPr lang="en-US" sz="1600" dirty="0"/>
          </a:p>
          <a:p>
            <a:pPr marL="742950" lvl="1" indent="-285750">
              <a:lnSpc>
                <a:spcPct val="90000"/>
              </a:lnSpc>
              <a:buSzPts val="1700"/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FEFFFF"/>
                </a:solidFill>
              </a:rPr>
              <a:t>Frequency</a:t>
            </a:r>
            <a:endParaRPr lang="en-US" dirty="0"/>
          </a:p>
          <a:p>
            <a:pPr marL="742950" lvl="1" indent="-285750">
              <a:lnSpc>
                <a:spcPct val="90000"/>
              </a:lnSpc>
              <a:buSzPts val="1700"/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rgbClr val="FEFFFF"/>
                </a:solidFill>
              </a:rPr>
              <a:t>meanRT</a:t>
            </a:r>
            <a:endParaRPr lang="en-US" sz="1700" dirty="0">
              <a:solidFill>
                <a:srgbClr val="FEFFFF"/>
              </a:solidFill>
            </a:endParaRPr>
          </a:p>
          <a:p>
            <a:pPr marL="742950" lvl="1" indent="-285750">
              <a:lnSpc>
                <a:spcPct val="90000"/>
              </a:lnSpc>
              <a:buSzPts val="1700"/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rgbClr val="FEFFFF"/>
                </a:solidFill>
              </a:rPr>
              <a:t>NativeLanguage</a:t>
            </a:r>
            <a:endParaRPr lang="en-US" sz="1700" dirty="0">
              <a:solidFill>
                <a:srgbClr val="FEFFFF"/>
              </a:solidFill>
            </a:endParaRPr>
          </a:p>
          <a:p>
            <a:pPr marL="285750" indent="-285750">
              <a:lnSpc>
                <a:spcPct val="90000"/>
              </a:lnSpc>
              <a:buSzPts val="1700"/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FEFFFF"/>
                </a:solidFill>
              </a:rPr>
              <a:t>Generate the </a:t>
            </a:r>
            <a:r>
              <a:rPr lang="en-US" sz="1900" dirty="0">
                <a:solidFill>
                  <a:srgbClr val="FEFFFF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  </a:ext>
                </a:extLst>
              </a:rPr>
              <a:t>plots</a:t>
            </a:r>
            <a:r>
              <a:rPr lang="zh-CN" altLang="en-US" sz="1900" dirty="0">
                <a:solidFill>
                  <a:srgbClr val="FEFFFF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  </a:ext>
                </a:extLst>
              </a:rPr>
              <a:t> </a:t>
            </a:r>
            <a:r>
              <a:rPr lang="en-US" altLang="zh-CN" sz="1900" dirty="0">
                <a:solidFill>
                  <a:srgbClr val="FEFFFF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  </a:ext>
                </a:extLst>
              </a:rPr>
              <a:t>shown</a:t>
            </a:r>
            <a:r>
              <a:rPr lang="zh-CN" altLang="en-US" sz="1900" dirty="0">
                <a:solidFill>
                  <a:srgbClr val="FEFFFF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  </a:ext>
                </a:extLst>
              </a:rPr>
              <a:t> </a:t>
            </a:r>
            <a:r>
              <a:rPr lang="en-US" altLang="zh-CN" sz="1900" dirty="0">
                <a:solidFill>
                  <a:srgbClr val="FEFFFF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  </a:ext>
                </a:extLst>
              </a:rPr>
              <a:t>on</a:t>
            </a:r>
            <a:r>
              <a:rPr lang="zh-CN" altLang="en-US" sz="1900" dirty="0">
                <a:solidFill>
                  <a:srgbClr val="FEFFFF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  </a:ext>
                </a:extLst>
              </a:rPr>
              <a:t> </a:t>
            </a:r>
            <a:r>
              <a:rPr lang="en-US" altLang="zh-CN" sz="1900" dirty="0">
                <a:solidFill>
                  <a:srgbClr val="FEFFFF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  </a:ext>
                </a:extLst>
              </a:rPr>
              <a:t>the</a:t>
            </a:r>
            <a:r>
              <a:rPr lang="zh-CN" altLang="en-US" sz="1900" dirty="0">
                <a:solidFill>
                  <a:srgbClr val="FEFFFF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  </a:ext>
                </a:extLst>
              </a:rPr>
              <a:t> </a:t>
            </a:r>
            <a:r>
              <a:rPr lang="en-US" altLang="zh-CN" sz="1900" dirty="0">
                <a:solidFill>
                  <a:srgbClr val="FEFFFF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  </a:ext>
                </a:extLst>
              </a:rPr>
              <a:t>right</a:t>
            </a:r>
            <a:r>
              <a:rPr lang="en-US" sz="1900" dirty="0">
                <a:solidFill>
                  <a:srgbClr val="FEFFFF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  </a:ext>
                </a:extLst>
              </a:rPr>
              <a:t>:</a:t>
            </a:r>
            <a:endParaRPr lang="en-US" dirty="0"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</a:ext>
              </a:extLst>
            </a:endParaRPr>
          </a:p>
          <a:p>
            <a:pPr marL="285750" indent="-285750">
              <a:lnSpc>
                <a:spcPct val="90000"/>
              </a:lnSpc>
              <a:buSzPts val="1700"/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FEFFFF"/>
                </a:solidFill>
              </a:rPr>
              <a:t>Bonus:		</a:t>
            </a:r>
            <a:endParaRPr lang="en-US" sz="1600" dirty="0"/>
          </a:p>
          <a:p>
            <a:pPr marL="742950" lvl="1" indent="-285750">
              <a:lnSpc>
                <a:spcPct val="90000"/>
              </a:lnSpc>
              <a:buSzPts val="1700"/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FEFFFF"/>
                </a:solidFill>
              </a:rPr>
              <a:t>Make a line graph to summarize </a:t>
            </a:r>
            <a:r>
              <a:rPr lang="en-US" sz="1500" dirty="0" err="1">
                <a:solidFill>
                  <a:srgbClr val="FEFFFF"/>
                </a:solidFill>
              </a:rPr>
              <a:t>meanRT</a:t>
            </a:r>
            <a:r>
              <a:rPr lang="en-US" sz="1500" dirty="0">
                <a:solidFill>
                  <a:srgbClr val="FEFFFF"/>
                </a:solidFill>
              </a:rPr>
              <a:t> for NS and NNS</a:t>
            </a:r>
            <a:endParaRPr lang="en-US" dirty="0"/>
          </a:p>
          <a:p>
            <a:pPr marL="742950" lvl="1" indent="-285750">
              <a:lnSpc>
                <a:spcPct val="90000"/>
              </a:lnSpc>
              <a:buSzPts val="1700"/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FEFFFF"/>
                </a:solidFill>
              </a:rPr>
              <a:t>Generate a box plot to show </a:t>
            </a:r>
            <a:r>
              <a:rPr lang="en-US" sz="1700" dirty="0" err="1">
                <a:solidFill>
                  <a:srgbClr val="FEFFFF"/>
                </a:solidFill>
              </a:rPr>
              <a:t>meanRT</a:t>
            </a:r>
            <a:r>
              <a:rPr lang="en-US" sz="1700" dirty="0">
                <a:solidFill>
                  <a:srgbClr val="FEFFFF"/>
                </a:solidFill>
              </a:rPr>
              <a:t> for NS and NNS</a:t>
            </a:r>
            <a:endParaRPr sz="1700" dirty="0">
              <a:solidFill>
                <a:srgbClr val="FEFFFF"/>
              </a:solidFill>
            </a:endParaRPr>
          </a:p>
          <a:p>
            <a:pPr marL="342900" lvl="0" indent="-2349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700"/>
              <a:buNone/>
            </a:pPr>
            <a:endParaRPr sz="1700" dirty="0">
              <a:solidFill>
                <a:srgbClr val="FEFFFF"/>
              </a:solidFill>
            </a:endParaRPr>
          </a:p>
        </p:txBody>
      </p:sp>
      <p:sp>
        <p:nvSpPr>
          <p:cNvPr id="281" name="Google Shape;281;p9"/>
          <p:cNvSpPr txBox="1"/>
          <p:nvPr/>
        </p:nvSpPr>
        <p:spPr>
          <a:xfrm>
            <a:off x="2762250" y="-542925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2" name="Google Shape;282;p9" descr="Chart, box and whisker char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100677" y="4429878"/>
            <a:ext cx="2214657" cy="1775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9" descr="Char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995272" y="2444938"/>
            <a:ext cx="2320062" cy="18538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9" descr="Chart, scatter chart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110433" y="589124"/>
            <a:ext cx="2204901" cy="17622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53966-E2F2-314E-8603-FBCE0F7DB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79021"/>
          </a:xfrm>
        </p:spPr>
        <p:txBody>
          <a:bodyPr>
            <a:normAutofit/>
          </a:bodyPr>
          <a:lstStyle/>
          <a:p>
            <a:r>
              <a:rPr lang="en-US" dirty="0"/>
              <a:t>Community Norms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618AB4-C4A6-E343-9F59-43975100B5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9212" y="1403131"/>
            <a:ext cx="8915400" cy="4508091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Camera: 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Leave on as you see fit 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No problem if you need to turn it off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Microphone: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Please mute when not speaking (we may help with that, no worries!)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Life happens, we get it!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eating / drinking / stepping away to attend to kids /</a:t>
            </a:r>
            <a:r>
              <a:rPr lang="zh-CN" altLang="en-US" dirty="0"/>
              <a:t> </a:t>
            </a:r>
            <a:r>
              <a:rPr lang="en-US" dirty="0"/>
              <a:t>answer door, etc. </a:t>
            </a:r>
            <a:r>
              <a:rPr lang="en-US" altLang="zh-CN" dirty="0"/>
              <a:t>T</a:t>
            </a:r>
            <a:r>
              <a:rPr lang="en-US" dirty="0"/>
              <a:t>otally fine</a:t>
            </a:r>
            <a:r>
              <a:rPr lang="en-US" altLang="zh-CN" dirty="0"/>
              <a:t>!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How to ask questions 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Synchronously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Chat function / Speak up (both okay, may take longer to respond to chat)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Asynchronously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Google doc</a:t>
            </a:r>
            <a:r>
              <a:rPr lang="zh-CN" altLang="en-US" dirty="0"/>
              <a:t> </a:t>
            </a:r>
            <a:r>
              <a:rPr lang="en-US" altLang="zh-CN" dirty="0"/>
              <a:t>(https://</a:t>
            </a:r>
            <a:r>
              <a:rPr lang="en-US" altLang="zh-CN" dirty="0" err="1"/>
              <a:t>docs.google.com</a:t>
            </a:r>
            <a:r>
              <a:rPr lang="en-US" altLang="zh-CN" dirty="0"/>
              <a:t>/document/d/1U-DaWjh6eFXRoNU7ZDIrQq2SYGqzG6NLp4yagXa90JE/</a:t>
            </a:r>
            <a:r>
              <a:rPr lang="en-US" altLang="zh-CN" dirty="0" err="1"/>
              <a:t>edit?usp</a:t>
            </a:r>
            <a:r>
              <a:rPr lang="en-US" altLang="zh-CN" dirty="0"/>
              <a:t>=sharing)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145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"/>
          <p:cNvSpPr txBox="1"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</a:pPr>
            <a:r>
              <a:rPr lang="en-US" dirty="0"/>
              <a:t>Today’s topic – Graphing (ggplot2)</a:t>
            </a:r>
            <a:endParaRPr dirty="0"/>
          </a:p>
        </p:txBody>
      </p:sp>
      <p:sp>
        <p:nvSpPr>
          <p:cNvPr id="211" name="Google Shape;211;p2"/>
          <p:cNvSpPr txBox="1"/>
          <p:nvPr/>
        </p:nvSpPr>
        <p:spPr>
          <a:xfrm>
            <a:off x="2589212" y="1493155"/>
            <a:ext cx="8911687" cy="594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Arial"/>
              <a:buNone/>
            </a:pPr>
            <a:r>
              <a:rPr lang="en-US" sz="2800" b="1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What is </a:t>
            </a:r>
            <a:r>
              <a:rPr lang="en-US" sz="2800" b="1" i="1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ggplot2</a:t>
            </a:r>
            <a:r>
              <a:rPr lang="en-US" sz="2800" b="1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?</a:t>
            </a:r>
            <a:endParaRPr sz="2800" b="1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"/>
          <p:cNvSpPr txBox="1"/>
          <p:nvPr/>
        </p:nvSpPr>
        <p:spPr>
          <a:xfrm>
            <a:off x="2585498" y="2087217"/>
            <a:ext cx="9201689" cy="4634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285750" marR="0" lvl="0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b="0" i="0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Data visualization package</a:t>
            </a:r>
            <a:endParaRPr dirty="0"/>
          </a:p>
          <a:p>
            <a:pPr marL="285750" marR="0" lvl="0" indent="-28575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b="0" i="0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"/>
                  </a:ext>
                </a:extLst>
              </a:rPr>
              <a:t>Grammar of graphic</a:t>
            </a:r>
            <a:r>
              <a:rPr lang="en-US" sz="1800" b="0" i="0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s: breaks up graphs into components </a:t>
            </a:r>
            <a:endParaRPr dirty="0"/>
          </a:p>
          <a:p>
            <a:pPr marL="285750" marR="0" lvl="0" indent="-28575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b="0" i="0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Popular method for creating explanatory graphics</a:t>
            </a:r>
            <a:endParaRPr dirty="0"/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rPr lang="en-US" sz="3200" b="1" i="0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Three essential components</a:t>
            </a:r>
            <a:r>
              <a:rPr lang="en-US" sz="3200" b="0" i="0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endParaRPr dirty="0"/>
          </a:p>
          <a:p>
            <a:pPr marL="800100" marR="0" lvl="1" indent="-342900" algn="l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200" b="1" i="0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Data</a:t>
            </a:r>
            <a:r>
              <a:rPr lang="en-US" sz="2200" b="0" i="0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: data set to visualize</a:t>
            </a:r>
          </a:p>
          <a:p>
            <a:pPr marL="800100" marR="0" lvl="1" indent="-342900" algn="l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200" b="1" i="0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Aesthetic mapping</a:t>
            </a:r>
            <a:r>
              <a:rPr lang="en-US" sz="2200" b="0" i="0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endParaRPr lang="en-US" sz="2200" dirty="0"/>
          </a:p>
          <a:p>
            <a:pPr marL="800100" lvl="4" indent="-342900">
              <a:spcBef>
                <a:spcPts val="16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b="0" i="0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Identifying the coordinates: what to map to the x- and y-axis</a:t>
            </a:r>
          </a:p>
          <a:p>
            <a:pPr marL="800100" lvl="4" indent="-342900">
              <a:spcBef>
                <a:spcPts val="16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b="0" i="0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Assigning variables to visual elements: color, shape, size, etc.</a:t>
            </a:r>
            <a:endParaRPr sz="1600" dirty="0"/>
          </a:p>
          <a:p>
            <a:pPr marL="800100" marR="0" lvl="1" indent="-342900" algn="l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200" b="1" i="0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Geometric layer</a:t>
            </a:r>
            <a:r>
              <a:rPr lang="en-US" sz="2200" b="0" i="0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: type of graphics (points, lines, boxplots, bars, etc.)</a:t>
            </a:r>
            <a:endParaRPr sz="2200" b="0" i="0" u="none" strike="noStrike" cap="none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37172" algn="l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endParaRPr sz="1800" b="0" i="0" u="none" strike="noStrike" cap="none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"/>
          <p:cNvSpPr txBox="1">
            <a:spLocks noGrp="1"/>
          </p:cNvSpPr>
          <p:nvPr>
            <p:ph type="title"/>
          </p:nvPr>
        </p:nvSpPr>
        <p:spPr>
          <a:xfrm>
            <a:off x="1640156" y="561048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</a:pPr>
            <a:r>
              <a:rPr lang="en-US" dirty="0"/>
              <a:t>Today’s topic 1 – Graphing (ggplot2)</a:t>
            </a:r>
            <a:endParaRPr dirty="0"/>
          </a:p>
        </p:txBody>
      </p:sp>
      <p:sp>
        <p:nvSpPr>
          <p:cNvPr id="218" name="Google Shape;218;p3"/>
          <p:cNvSpPr txBox="1">
            <a:spLocks noGrp="1"/>
          </p:cNvSpPr>
          <p:nvPr>
            <p:ph type="body" idx="1"/>
          </p:nvPr>
        </p:nvSpPr>
        <p:spPr>
          <a:xfrm>
            <a:off x="1268621" y="1571719"/>
            <a:ext cx="8915400" cy="4969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00050" lvl="1" indent="0" algn="l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 b="1" dirty="0"/>
              <a:t>Scatter plots:</a:t>
            </a:r>
            <a:endParaRPr dirty="0"/>
          </a:p>
          <a:p>
            <a:pPr marL="1314450" lvl="2" indent="-514350" algn="l" rtl="0"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US" sz="2000" dirty="0"/>
              <a:t>Two continuous variables </a:t>
            </a:r>
            <a:endParaRPr dirty="0"/>
          </a:p>
          <a:p>
            <a:pPr marL="400050" lvl="1" indent="0" algn="l" rtl="0"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US" sz="2400" b="1" dirty="0"/>
              <a:t>Boxplots</a:t>
            </a:r>
            <a:endParaRPr dirty="0"/>
          </a:p>
          <a:p>
            <a:pPr marL="1314450" lvl="2" indent="-51435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 sz="1800" dirty="0"/>
              <a:t>One continuous variable </a:t>
            </a:r>
            <a:endParaRPr sz="1800" dirty="0"/>
          </a:p>
          <a:p>
            <a:pPr marL="1314450" lvl="2" indent="-51435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 sz="1800" dirty="0"/>
              <a:t>One continuous variable by one factor</a:t>
            </a:r>
            <a:endParaRPr dirty="0"/>
          </a:p>
          <a:p>
            <a:pPr marL="1314450" lvl="2" indent="-514350" algn="l" rtl="0"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US" sz="2000" dirty="0"/>
              <a:t>Two continuous plus one factor </a:t>
            </a:r>
            <a:endParaRPr sz="2000" dirty="0"/>
          </a:p>
          <a:p>
            <a:pPr marL="1543050" lvl="3" indent="-285750" algn="l" rtl="0">
              <a:spcBef>
                <a:spcPts val="1000"/>
              </a:spcBef>
              <a:spcAft>
                <a:spcPts val="0"/>
              </a:spcAft>
              <a:buSzPts val="1600"/>
              <a:buFont typeface="Courier New"/>
              <a:buChar char="o"/>
            </a:pPr>
            <a:r>
              <a:rPr lang="en-US" sz="1600" dirty="0"/>
              <a:t>use of color / use of facet</a:t>
            </a:r>
            <a:endParaRPr dirty="0"/>
          </a:p>
          <a:p>
            <a:pPr marL="400050" lvl="1" indent="0" algn="l" rtl="0"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US" sz="2400" b="1" dirty="0"/>
              <a:t>Line graphs</a:t>
            </a:r>
            <a:endParaRPr dirty="0"/>
          </a:p>
          <a:p>
            <a:pPr marL="1314450" lvl="2" indent="-51435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 sz="1800" dirty="0"/>
              <a:t>One continuous variable by one factor</a:t>
            </a:r>
            <a:endParaRPr dirty="0"/>
          </a:p>
          <a:p>
            <a:pPr marL="400050" lvl="1" indent="0" algn="l" rtl="0"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US" sz="2400" b="1" dirty="0"/>
              <a:t>Some nice e</a:t>
            </a:r>
            <a:r>
              <a:rPr lang="en-US" sz="2400" b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xamples to show you how to make explanatory graphs to best </a:t>
            </a:r>
            <a:r>
              <a:rPr lang="en-US" sz="2400" b="1" dirty="0"/>
              <a:t>present your data</a:t>
            </a:r>
            <a:endParaRPr sz="1800" dirty="0"/>
          </a:p>
          <a:p>
            <a:pPr marL="514350" lvl="0" indent="-374650" algn="l" rtl="0">
              <a:spcBef>
                <a:spcPts val="1000"/>
              </a:spcBef>
              <a:spcAft>
                <a:spcPts val="0"/>
              </a:spcAft>
              <a:buSzPts val="2200"/>
              <a:buFont typeface="Arial"/>
              <a:buNone/>
            </a:pPr>
            <a:endParaRPr sz="2200" dirty="0"/>
          </a:p>
          <a:p>
            <a:pPr marL="1314450" lvl="2" indent="-40005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</a:pPr>
            <a:endParaRPr sz="1800"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2400"/>
              <a:buNone/>
            </a:pPr>
            <a:endParaRPr sz="2400" dirty="0"/>
          </a:p>
        </p:txBody>
      </p:sp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id="{C9482A49-C35A-4A44-891A-8A8E8505FF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1551" y="1382979"/>
            <a:ext cx="2052825" cy="1897602"/>
          </a:xfrm>
          <a:prstGeom prst="rect">
            <a:avLst/>
          </a:prstGeom>
        </p:spPr>
      </p:pic>
      <p:pic>
        <p:nvPicPr>
          <p:cNvPr id="5" name="Picture 4" descr="Chart, box and whisker chart&#10;&#10;Description automatically generated">
            <a:extLst>
              <a:ext uri="{FF2B5EF4-FFF2-40B4-BE49-F238E27FC236}">
                <a16:creationId xmlns:a16="http://schemas.microsoft.com/office/drawing/2014/main" id="{A35D4279-0FCD-1845-A180-845F362E32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6049" y="1841938"/>
            <a:ext cx="2056706" cy="1893722"/>
          </a:xfrm>
          <a:prstGeom prst="rect">
            <a:avLst/>
          </a:prstGeom>
        </p:spPr>
      </p:pic>
      <p:pic>
        <p:nvPicPr>
          <p:cNvPr id="7" name="Picture 6" descr="Chart, box and whisker chart&#10;&#10;Description automatically generated">
            <a:extLst>
              <a:ext uri="{FF2B5EF4-FFF2-40B4-BE49-F238E27FC236}">
                <a16:creationId xmlns:a16="http://schemas.microsoft.com/office/drawing/2014/main" id="{9669F0A9-5C5E-CE49-887B-249807B1EE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1551" y="3469321"/>
            <a:ext cx="2048945" cy="1897602"/>
          </a:xfrm>
          <a:prstGeom prst="rect">
            <a:avLst/>
          </a:prstGeom>
        </p:spPr>
      </p:pic>
      <p:pic>
        <p:nvPicPr>
          <p:cNvPr id="11" name="Picture 10" descr="Chart, scatter chart&#10;&#10;Description automatically generated">
            <a:extLst>
              <a:ext uri="{FF2B5EF4-FFF2-40B4-BE49-F238E27FC236}">
                <a16:creationId xmlns:a16="http://schemas.microsoft.com/office/drawing/2014/main" id="{9286EB39-AA0C-0B4C-A92C-5DC2627EFC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66049" y="3924400"/>
            <a:ext cx="3140713" cy="261726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DE6C3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"/>
          <p:cNvSpPr/>
          <p:nvPr/>
        </p:nvSpPr>
        <p:spPr>
          <a:xfrm>
            <a:off x="0" y="-786"/>
            <a:ext cx="12192000" cy="6854038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DE6C3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4"/>
          <p:cNvSpPr txBox="1">
            <a:spLocks noGrp="1"/>
          </p:cNvSpPr>
          <p:nvPr>
            <p:ph type="title"/>
          </p:nvPr>
        </p:nvSpPr>
        <p:spPr>
          <a:xfrm>
            <a:off x="649224" y="645106"/>
            <a:ext cx="6574536" cy="12598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</a:pPr>
            <a:r>
              <a:rPr lang="en-US" b="1"/>
              <a:t>Make graphs using ggplot – Three steps</a:t>
            </a:r>
            <a:endParaRPr b="1"/>
          </a:p>
        </p:txBody>
      </p:sp>
      <p:sp>
        <p:nvSpPr>
          <p:cNvPr id="225" name="Google Shape;225;p4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26" name="Google Shape;226;p4" descr="Image result for ggplot 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62088" y="963052"/>
            <a:ext cx="3981455" cy="4611854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4"/>
          <p:cNvSpPr/>
          <p:nvPr/>
        </p:nvSpPr>
        <p:spPr>
          <a:xfrm>
            <a:off x="-1" y="6061223"/>
            <a:ext cx="1038036" cy="506277"/>
          </a:xfrm>
          <a:custGeom>
            <a:avLst/>
            <a:gdLst/>
            <a:ahLst/>
            <a:cxnLst/>
            <a:rect l="l" t="t" r="r" b="b"/>
            <a:pathLst>
              <a:path w="1038036" h="506277" extrusionOk="0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4"/>
          <p:cNvSpPr txBox="1"/>
          <p:nvPr/>
        </p:nvSpPr>
        <p:spPr>
          <a:xfrm>
            <a:off x="805726" y="2003000"/>
            <a:ext cx="6418033" cy="3430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b="0" i="0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Step 1</a:t>
            </a:r>
            <a:br>
              <a:rPr lang="en-US" sz="2400" b="0" i="0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lay the groundwork</a:t>
            </a:r>
            <a:br>
              <a:rPr lang="en-US" sz="2400" b="0" i="0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400" b="0" i="1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data, y, x (1&amp;2))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 panose="020B0604020202020204" pitchFamily="34" charset="0"/>
              <a:buChar char="•"/>
            </a:pPr>
            <a:endParaRPr lang="en-US" sz="2400" b="0" i="0" u="none" strike="noStrike" cap="none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b="0" i="0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Step 2</a:t>
            </a:r>
            <a:br>
              <a:rPr lang="en-US" sz="2400" b="0" i="0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choose the right kind of plot </a:t>
            </a:r>
            <a:br>
              <a:rPr lang="en-US" sz="2400" b="0" i="0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1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(boxplots vs line graphs vs scatterplots)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 panose="020B0604020202020204" pitchFamily="34" charset="0"/>
              <a:buChar char="•"/>
            </a:pPr>
            <a:endParaRPr lang="en-US" sz="2400" i="1" dirty="0">
              <a:solidFill>
                <a:srgbClr val="3F3F3F"/>
              </a:solidFill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b="0" i="0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Step 3</a:t>
            </a:r>
            <a:br>
              <a:rPr lang="en-US" sz="2400" b="0" i="0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make it nice</a:t>
            </a:r>
            <a:br>
              <a:rPr lang="en-US" sz="2400" b="0" i="0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1" u="none" strike="noStrike" cap="none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(scale, labels, color)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5"/>
          <p:cNvSpPr txBox="1"/>
          <p:nvPr/>
        </p:nvSpPr>
        <p:spPr>
          <a:xfrm>
            <a:off x="8455185" y="5856886"/>
            <a:ext cx="2073732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	post</a:t>
            </a:r>
            <a:endParaRPr dirty="0"/>
          </a:p>
        </p:txBody>
      </p:sp>
      <p:sp>
        <p:nvSpPr>
          <p:cNvPr id="233" name="Google Shape;233;p5"/>
          <p:cNvSpPr txBox="1"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Data organization: tidy data</a:t>
            </a:r>
            <a:endParaRPr/>
          </a:p>
        </p:txBody>
      </p:sp>
      <p:sp>
        <p:nvSpPr>
          <p:cNvPr id="237" name="Google Shape;237;p5"/>
          <p:cNvSpPr txBox="1"/>
          <p:nvPr/>
        </p:nvSpPr>
        <p:spPr>
          <a:xfrm>
            <a:off x="5841550" y="5856875"/>
            <a:ext cx="672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</a:t>
            </a:r>
            <a:endParaRPr/>
          </a:p>
        </p:txBody>
      </p:sp>
      <p:sp>
        <p:nvSpPr>
          <p:cNvPr id="239" name="Google Shape;239;p5"/>
          <p:cNvSpPr txBox="1"/>
          <p:nvPr/>
        </p:nvSpPr>
        <p:spPr>
          <a:xfrm rot="-5400000">
            <a:off x="4474290" y="4401169"/>
            <a:ext cx="62228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post</a:t>
            </a:r>
            <a:endParaRPr/>
          </a:p>
        </p:txBody>
      </p:sp>
      <p:pic>
        <p:nvPicPr>
          <p:cNvPr id="240" name="Google Shape;240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97299" y="2476501"/>
            <a:ext cx="3038475" cy="2476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5"/>
          <p:cNvSpPr txBox="1"/>
          <p:nvPr/>
        </p:nvSpPr>
        <p:spPr>
          <a:xfrm rot="-5400000">
            <a:off x="7591974" y="4336856"/>
            <a:ext cx="75091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score</a:t>
            </a:r>
            <a:endParaRPr/>
          </a:p>
        </p:txBody>
      </p:sp>
      <p:pic>
        <p:nvPicPr>
          <p:cNvPr id="242" name="Google Shape;242;p5"/>
          <p:cNvPicPr preferRelativeResize="0"/>
          <p:nvPr/>
        </p:nvPicPr>
        <p:blipFill rotWithShape="1">
          <a:blip r:embed="rId4">
            <a:alphaModFix/>
          </a:blip>
          <a:srcRect l="485" t="391"/>
          <a:stretch/>
        </p:blipFill>
        <p:spPr>
          <a:xfrm>
            <a:off x="1071591" y="1905000"/>
            <a:ext cx="3042668" cy="387100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E71FD03-C9CE-6245-BA58-1D37629678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200555"/>
              </p:ext>
            </p:extLst>
          </p:nvPr>
        </p:nvGraphicFramePr>
        <p:xfrm>
          <a:off x="8186691" y="3314785"/>
          <a:ext cx="2479830" cy="25421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9830">
                  <a:extLst>
                    <a:ext uri="{9D8B030D-6E8A-4147-A177-3AD203B41FA5}">
                      <a16:colId xmlns:a16="http://schemas.microsoft.com/office/drawing/2014/main" val="3571888860"/>
                    </a:ext>
                  </a:extLst>
                </a:gridCol>
              </a:tblGrid>
              <a:tr h="254210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4439520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51055D2E-78D4-8048-821E-09D8AE29AF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656488"/>
              </p:ext>
            </p:extLst>
          </p:nvPr>
        </p:nvGraphicFramePr>
        <p:xfrm>
          <a:off x="5136516" y="3267913"/>
          <a:ext cx="2479830" cy="25421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9830">
                  <a:extLst>
                    <a:ext uri="{9D8B030D-6E8A-4147-A177-3AD203B41FA5}">
                      <a16:colId xmlns:a16="http://schemas.microsoft.com/office/drawing/2014/main" val="3571888860"/>
                    </a:ext>
                  </a:extLst>
                </a:gridCol>
              </a:tblGrid>
              <a:tr h="254210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443952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21148" y="1791064"/>
            <a:ext cx="5349704" cy="25834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21148" y="1791064"/>
            <a:ext cx="5349704" cy="25834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421148" y="1791064"/>
            <a:ext cx="5349704" cy="25834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421148" y="1791064"/>
            <a:ext cx="5349704" cy="2583404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6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</a:pPr>
            <a:r>
              <a:rPr lang="en-US" i="1">
                <a:latin typeface="Arial"/>
                <a:ea typeface="Arial"/>
                <a:cs typeface="Arial"/>
                <a:sym typeface="Arial"/>
              </a:rPr>
              <a:t>ggplot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consists of layers</a:t>
            </a:r>
            <a:endParaRPr/>
          </a:p>
        </p:txBody>
      </p:sp>
      <p:sp>
        <p:nvSpPr>
          <p:cNvPr id="252" name="Google Shape;252;p6"/>
          <p:cNvSpPr txBox="1"/>
          <p:nvPr/>
        </p:nvSpPr>
        <p:spPr>
          <a:xfrm>
            <a:off x="2822334" y="4674174"/>
            <a:ext cx="2428678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Data	+ mapping</a:t>
            </a:r>
            <a:endParaRPr dirty="0"/>
          </a:p>
        </p:txBody>
      </p:sp>
      <p:sp>
        <p:nvSpPr>
          <p:cNvPr id="253" name="Google Shape;253;p6"/>
          <p:cNvSpPr txBox="1"/>
          <p:nvPr/>
        </p:nvSpPr>
        <p:spPr>
          <a:xfrm>
            <a:off x="5461870" y="4674174"/>
            <a:ext cx="182146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 </a:t>
            </a:r>
            <a:r>
              <a:rPr lang="en-US" sz="18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geom_boxplot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6"/>
          <p:cNvSpPr txBox="1"/>
          <p:nvPr/>
        </p:nvSpPr>
        <p:spPr>
          <a:xfrm>
            <a:off x="7186619" y="4674174"/>
            <a:ext cx="158408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 </a:t>
            </a:r>
            <a:r>
              <a:rPr lang="en-US" sz="18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geom_point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6"/>
          <p:cNvSpPr txBox="1"/>
          <p:nvPr/>
        </p:nvSpPr>
        <p:spPr>
          <a:xfrm>
            <a:off x="8682780" y="4674174"/>
            <a:ext cx="2704369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r>
              <a:rPr lang="zh-CN" alt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stat_summary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6"/>
          <p:cNvSpPr txBox="1"/>
          <p:nvPr/>
        </p:nvSpPr>
        <p:spPr>
          <a:xfrm>
            <a:off x="1121062" y="5043506"/>
            <a:ext cx="242867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includes two variables</a:t>
            </a:r>
            <a:endParaRPr dirty="0"/>
          </a:p>
        </p:txBody>
      </p:sp>
      <p:sp>
        <p:nvSpPr>
          <p:cNvPr id="257" name="Google Shape;257;p6"/>
          <p:cNvSpPr txBox="1"/>
          <p:nvPr/>
        </p:nvSpPr>
        <p:spPr>
          <a:xfrm>
            <a:off x="3600915" y="5043465"/>
            <a:ext cx="3721910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Map each variable to axis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 = condition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 = variety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7"/>
          <p:cNvSpPr txBox="1"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Some things to keep in mind</a:t>
            </a:r>
            <a:endParaRPr/>
          </a:p>
        </p:txBody>
      </p:sp>
      <p:sp>
        <p:nvSpPr>
          <p:cNvPr id="263" name="Google Shape;263;p7"/>
          <p:cNvSpPr txBox="1">
            <a:spLocks noGrp="1"/>
          </p:cNvSpPr>
          <p:nvPr>
            <p:ph type="body" idx="1"/>
          </p:nvPr>
        </p:nvSpPr>
        <p:spPr>
          <a:xfrm>
            <a:off x="2589212" y="1815548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"/>
                  </a:ext>
                </a:extLst>
              </a:rPr>
              <a:t>Saving the plot</a:t>
            </a:r>
            <a:endParaRPr dirty="0"/>
          </a:p>
          <a:p>
            <a:pPr marL="742950" lvl="1" indent="-285750">
              <a:buSzPts val="1600"/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The size and position of some of the geometries may appear differently depending on the size and ratio of the plot.</a:t>
            </a:r>
            <a:endParaRPr lang="en-US" dirty="0"/>
          </a:p>
          <a:p>
            <a:pPr marL="742950" lvl="1" indent="-285750">
              <a:buSzPts val="1600"/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Recommend saving plots with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ggsave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 function for presentations and publications.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Scale of the plot</a:t>
            </a:r>
            <a:endParaRPr dirty="0"/>
          </a:p>
          <a:p>
            <a:pPr marL="742950" lvl="1" indent="-285750">
              <a:buSzPts val="1600"/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When values are expressed as lengths, include zero baseline</a:t>
            </a:r>
            <a:endParaRPr lang="en-US" dirty="0"/>
          </a:p>
          <a:p>
            <a:pPr marL="742950" lvl="1" indent="-285750">
              <a:buSzPts val="1600"/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Set the ratio accordingly considering the x- and y-scale measurements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7"/>
                  </a:ext>
                </a:extLst>
              </a:rPr>
              <a:t>Using colors</a:t>
            </a:r>
            <a:endParaRPr dirty="0"/>
          </a:p>
          <a:p>
            <a:pPr marL="742950" lvl="1" indent="-285750" algn="l" rtl="0">
              <a:spcBef>
                <a:spcPts val="100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Use qualitatively different colors for categorical variables</a:t>
            </a:r>
            <a:endParaRPr lang="en-US" dirty="0"/>
          </a:p>
          <a:p>
            <a:pPr marL="742950" lvl="1" indent="-285750" algn="l" rtl="0">
              <a:spcBef>
                <a:spcPts val="100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Consider using </a:t>
            </a:r>
            <a:r>
              <a:rPr lang="en-US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colorblind-friendly colors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4" name="Google Shape;264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11796" y="511175"/>
            <a:ext cx="4742004" cy="598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8"/>
          <p:cNvSpPr txBox="1"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</a:pPr>
            <a:r>
              <a:rPr lang="en-US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"/>
                  </a:ext>
                </a:extLst>
              </a:rPr>
              <a:t>Resources</a:t>
            </a:r>
            <a:endParaRPr/>
          </a:p>
        </p:txBody>
      </p:sp>
      <p:sp>
        <p:nvSpPr>
          <p:cNvPr id="270" name="Google Shape;270;p8"/>
          <p:cNvSpPr txBox="1">
            <a:spLocks noGrp="1"/>
          </p:cNvSpPr>
          <p:nvPr>
            <p:ph type="body" idx="1"/>
          </p:nvPr>
        </p:nvSpPr>
        <p:spPr>
          <a:xfrm>
            <a:off x="2589212" y="1706216"/>
            <a:ext cx="8915400" cy="3978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ct val="100000"/>
              <a:buChar char="🠶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R Graphics Cookbook: Practical Recipes for Visualizing Data 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(https://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www.amazon.com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/Graphics-Cookbook-Practical-Recipes-Visualizing/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dp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/1491978600/ref=sr_1_1?dchild=1&amp;keywords=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cookbook+r+ggplot&amp;qid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=1611638666&amp;sr=8-1)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 By Winston Chang  (Author)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ct val="100000"/>
              <a:buChar char="🠶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The R Graph Gallery. </a:t>
            </a:r>
            <a:r>
              <a:rPr lang="en-US" sz="1600" i="1" dirty="0">
                <a:latin typeface="Arial"/>
                <a:ea typeface="Arial"/>
                <a:cs typeface="Arial"/>
                <a:sym typeface="Arial"/>
              </a:rPr>
              <a:t>ggplot2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. </a:t>
            </a:r>
            <a:br>
              <a:rPr lang="en-US" sz="1600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16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https://www.r-graph-gallery.com/portfolio/ggplot2-package/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ct val="100000"/>
              <a:buChar char="🠶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Help – </a:t>
            </a:r>
            <a:r>
              <a:rPr lang="en-US" sz="1600" dirty="0" err="1">
                <a:latin typeface="Arial"/>
                <a:ea typeface="Arial"/>
                <a:cs typeface="Arial"/>
                <a:sym typeface="Arial"/>
              </a:rPr>
              <a:t>Cheatsheets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 – Data visualization with ggplot2</a:t>
            </a:r>
            <a:endParaRPr dirty="0"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ct val="100000"/>
              <a:buChar char="🠶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STHDA. </a:t>
            </a:r>
            <a:r>
              <a:rPr lang="en-US" sz="1600" i="1" dirty="0">
                <a:latin typeface="Arial"/>
                <a:ea typeface="Arial"/>
                <a:cs typeface="Arial"/>
                <a:sym typeface="Arial"/>
              </a:rPr>
              <a:t>ggplot2 – essentials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. </a:t>
            </a:r>
            <a:br>
              <a:rPr lang="en-US" sz="1600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16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http://www.sthda.com/english/wiki/ggplot2-essentials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ct val="100000"/>
              <a:buChar char="🠶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R-</a:t>
            </a:r>
            <a:r>
              <a:rPr lang="en-US" sz="1600" dirty="0" err="1">
                <a:latin typeface="Arial"/>
                <a:ea typeface="Arial"/>
                <a:cs typeface="Arial"/>
                <a:sym typeface="Arial"/>
              </a:rPr>
              <a:t>statistics.co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1600" i="1" dirty="0">
                <a:latin typeface="Arial"/>
                <a:ea typeface="Arial"/>
                <a:cs typeface="Arial"/>
                <a:sym typeface="Arial"/>
              </a:rPr>
              <a:t>The Complete ggplot2 Tutorial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. </a:t>
            </a:r>
            <a:br>
              <a:rPr lang="en-US" sz="1600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16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http://r-statistics.co/Complete-Ggplot2-Tutorial-Part1-With-R-Code.html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ct val="100000"/>
              <a:buChar char="🠶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R-</a:t>
            </a:r>
            <a:r>
              <a:rPr lang="en-US" sz="1600" dirty="0" err="1">
                <a:latin typeface="Arial"/>
                <a:ea typeface="Arial"/>
                <a:cs typeface="Arial"/>
                <a:sym typeface="Arial"/>
              </a:rPr>
              <a:t>statistics.co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1600" i="1" dirty="0">
                <a:latin typeface="Arial"/>
                <a:ea typeface="Arial"/>
                <a:cs typeface="Arial"/>
                <a:sym typeface="Arial"/>
              </a:rPr>
              <a:t>Top 50 ggplot2 Visualizations – The Master List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. </a:t>
            </a:r>
            <a:br>
              <a:rPr lang="en-US" sz="1600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16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http://r-statistics.co/Top50-Ggplot2-Visualizations-MasterList-R-Code.html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ct val="100000"/>
              <a:buChar char="🠶"/>
            </a:pPr>
            <a:r>
              <a:rPr lang="en-US" sz="1600" dirty="0" err="1">
                <a:latin typeface="Arial"/>
                <a:ea typeface="Arial"/>
                <a:cs typeface="Arial"/>
                <a:sym typeface="Arial"/>
              </a:rPr>
              <a:t>Grolemund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, G., &amp; Wickham, H. (2018) Data </a:t>
            </a:r>
            <a:r>
              <a:rPr lang="en-US" sz="1600" dirty="0" err="1">
                <a:latin typeface="Arial"/>
                <a:ea typeface="Arial"/>
                <a:cs typeface="Arial"/>
                <a:sym typeface="Arial"/>
              </a:rPr>
              <a:t>Visualisation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1600" i="1" dirty="0">
                <a:latin typeface="Arial"/>
                <a:ea typeface="Arial"/>
                <a:cs typeface="Arial"/>
                <a:sym typeface="Arial"/>
              </a:rPr>
              <a:t>R for Data Science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16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http://r4ds.had.co.nz/data-visualisation.html</a:t>
            </a:r>
            <a:br>
              <a:rPr lang="en-US" sz="1600" dirty="0">
                <a:latin typeface="Arial"/>
                <a:ea typeface="Arial"/>
                <a:cs typeface="Arial"/>
                <a:sym typeface="Arial"/>
              </a:rPr>
            </a:b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marL="342900" lvl="0" indent="-248920" algn="l" rtl="0"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endParaRPr sz="1600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rgbClr val="000000"/>
      </a:dk1>
      <a:lt1>
        <a:srgbClr val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isp">
  <a:themeElements>
    <a:clrScheme name="Wisp">
      <a:dk1>
        <a:srgbClr val="000000"/>
      </a:dk1>
      <a:lt1>
        <a:srgbClr val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683</Words>
  <Application>Microsoft Macintosh PowerPoint</Application>
  <PresentationFormat>Widescreen</PresentationFormat>
  <Paragraphs>88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Noto Sans Symbols</vt:lpstr>
      <vt:lpstr>Arial</vt:lpstr>
      <vt:lpstr>Courier New</vt:lpstr>
      <vt:lpstr>Wisp</vt:lpstr>
      <vt:lpstr>Wisp</vt:lpstr>
      <vt:lpstr>Day 2.2 Demo – Visualization</vt:lpstr>
      <vt:lpstr>Community Norms</vt:lpstr>
      <vt:lpstr>Today’s topic – Graphing (ggplot2)</vt:lpstr>
      <vt:lpstr>Today’s topic 1 – Graphing (ggplot2)</vt:lpstr>
      <vt:lpstr>Make graphs using ggplot – Three steps</vt:lpstr>
      <vt:lpstr>Data organization: tidy data</vt:lpstr>
      <vt:lpstr>ggplot consists of layers</vt:lpstr>
      <vt:lpstr>Some things to keep in mind</vt:lpstr>
      <vt:lpstr>Resources</vt:lpstr>
      <vt:lpstr>In-Class Exercise (Visualization)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2.2 Demo – Visualization</dc:title>
  <dc:creator>Bronson Hui</dc:creator>
  <cp:lastModifiedBy>Ma, Wenyue</cp:lastModifiedBy>
  <cp:revision>19</cp:revision>
  <dcterms:created xsi:type="dcterms:W3CDTF">2019-09-10T13:59:17Z</dcterms:created>
  <dcterms:modified xsi:type="dcterms:W3CDTF">2021-07-25T07:03:32Z</dcterms:modified>
</cp:coreProperties>
</file>