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6" r:id="rId1"/>
  </p:sldMasterIdLst>
  <p:sldIdLst>
    <p:sldId id="256" r:id="rId2"/>
    <p:sldId id="257" r:id="rId3"/>
    <p:sldId id="258" r:id="rId4"/>
    <p:sldId id="260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Bronson Hui" initials="BH" lastIdx="1" clrIdx="0">
    <p:extLst>
      <p:ext uri="{19B8F6BF-5375-455C-9EA6-DF929625EA0E}">
        <p15:presenceInfo xmlns:p15="http://schemas.microsoft.com/office/powerpoint/2012/main" userId="Bronson Hui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126" d="100"/>
          <a:sy n="126" d="100"/>
        </p:scale>
        <p:origin x="331" y="8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158B9-8D62-4CF1-A9A7-EDD53C8AA026}" type="datetimeFigureOut">
              <a:rPr lang="en-US" smtClean="0"/>
              <a:t>7/22/2021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D4B87-A165-4B10-9CA0-C06F2F8105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6261205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158B9-8D62-4CF1-A9A7-EDD53C8AA026}" type="datetimeFigureOut">
              <a:rPr lang="en-US" smtClean="0"/>
              <a:t>7/22/2021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D4B87-A165-4B10-9CA0-C06F2F8105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43841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158B9-8D62-4CF1-A9A7-EDD53C8AA026}" type="datetimeFigureOut">
              <a:rPr lang="en-US" smtClean="0"/>
              <a:t>7/22/2021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D4B87-A165-4B10-9CA0-C06F2F8105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1798094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158B9-8D62-4CF1-A9A7-EDD53C8AA026}" type="datetimeFigureOut">
              <a:rPr lang="en-US" smtClean="0"/>
              <a:t>7/22/2021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D4B87-A165-4B10-9CA0-C06F2F8105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50193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158B9-8D62-4CF1-A9A7-EDD53C8AA026}" type="datetimeFigureOut">
              <a:rPr lang="en-US" smtClean="0"/>
              <a:t>7/22/2021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D4B87-A165-4B10-9CA0-C06F2F8105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8104885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158B9-8D62-4CF1-A9A7-EDD53C8AA026}" type="datetimeFigureOut">
              <a:rPr lang="en-US" smtClean="0"/>
              <a:t>7/22/2021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D4B87-A165-4B10-9CA0-C06F2F8105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41347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158B9-8D62-4CF1-A9A7-EDD53C8AA026}" type="datetimeFigureOut">
              <a:rPr lang="en-US" smtClean="0"/>
              <a:t>7/22/2021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D4B87-A165-4B10-9CA0-C06F2F8105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32362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158B9-8D62-4CF1-A9A7-EDD53C8AA026}" type="datetimeFigureOut">
              <a:rPr lang="en-US" smtClean="0"/>
              <a:t>7/22/2021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D4B87-A165-4B10-9CA0-C06F2F8105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51499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158B9-8D62-4CF1-A9A7-EDD53C8AA026}" type="datetimeFigureOut">
              <a:rPr lang="en-US" smtClean="0"/>
              <a:t>7/22/2021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D4B87-A165-4B10-9CA0-C06F2F8105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49666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158B9-8D62-4CF1-A9A7-EDD53C8AA026}" type="datetimeFigureOut">
              <a:rPr lang="en-US" smtClean="0"/>
              <a:t>7/22/2021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D4B87-A165-4B10-9CA0-C06F2F8105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40164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158B9-8D62-4CF1-A9A7-EDD53C8AA026}" type="datetimeFigureOut">
              <a:rPr lang="en-US" smtClean="0"/>
              <a:t>7/22/2021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D4B87-A165-4B10-9CA0-C06F2F8105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78989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9158B9-8D62-4CF1-A9A7-EDD53C8AA026}" type="datetimeFigureOut">
              <a:rPr lang="en-US" smtClean="0"/>
              <a:t>7/22/2021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FD4B87-A165-4B10-9CA0-C06F2F8105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787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87" r:id="rId1"/>
    <p:sldLayoutId id="2147483788" r:id="rId2"/>
    <p:sldLayoutId id="2147483789" r:id="rId3"/>
    <p:sldLayoutId id="2147483790" r:id="rId4"/>
    <p:sldLayoutId id="2147483791" r:id="rId5"/>
    <p:sldLayoutId id="2147483792" r:id="rId6"/>
    <p:sldLayoutId id="2147483793" r:id="rId7"/>
    <p:sldLayoutId id="2147483794" r:id="rId8"/>
    <p:sldLayoutId id="2147483795" r:id="rId9"/>
    <p:sldLayoutId id="2147483796" r:id="rId10"/>
    <p:sldLayoutId id="2147483797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87A5F8-51E9-4503-8743-0CFCD9AC7F8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80848" y="1122363"/>
            <a:ext cx="9487152" cy="2387600"/>
          </a:xfrm>
        </p:spPr>
        <p:txBody>
          <a:bodyPr>
            <a:normAutofit/>
          </a:bodyPr>
          <a:lstStyle/>
          <a:p>
            <a:r>
              <a:rPr lang="en-US" dirty="0"/>
              <a:t>Pay It Forward Workshop on R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479C45D-8CF5-4A94-A6C5-D96761D74FC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Bronson Hui</a:t>
            </a:r>
          </a:p>
          <a:p>
            <a:r>
              <a:rPr lang="en-US" dirty="0"/>
              <a:t>Day 1 – Afternoon</a:t>
            </a:r>
          </a:p>
          <a:p>
            <a:r>
              <a:rPr lang="en-US" dirty="0" err="1"/>
              <a:t>Descriptives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960705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FE71FC-1D53-44E6-806F-37DABB8B96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Use of CIs</a:t>
            </a:r>
          </a:p>
        </p:txBody>
      </p:sp>
      <p:pic>
        <p:nvPicPr>
          <p:cNvPr id="1026" name="Picture 2" descr="Chart, box and whisker chart&#10;&#10;Description automatically generated">
            <a:extLst>
              <a:ext uri="{FF2B5EF4-FFF2-40B4-BE49-F238E27FC236}">
                <a16:creationId xmlns:a16="http://schemas.microsoft.com/office/drawing/2014/main" id="{A062964E-A45D-4795-8D32-5158856934DF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6516" y="1499370"/>
            <a:ext cx="6367133" cy="44290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1BAA05BF-703D-47CB-A44F-CF16B2AF91BE}"/>
              </a:ext>
            </a:extLst>
          </p:cNvPr>
          <p:cNvSpPr txBox="1"/>
          <p:nvPr/>
        </p:nvSpPr>
        <p:spPr>
          <a:xfrm>
            <a:off x="8048041" y="5559129"/>
            <a:ext cx="27613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Hui et al. (under review)</a:t>
            </a:r>
          </a:p>
        </p:txBody>
      </p:sp>
    </p:spTree>
    <p:extLst>
      <p:ext uri="{BB962C8B-B14F-4D97-AF65-F5344CB8AC3E}">
        <p14:creationId xmlns:p14="http://schemas.microsoft.com/office/powerpoint/2010/main" val="271428098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51D865-D6E1-4F34-9F77-D1D5ECA7A5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Use of CIs</a:t>
            </a:r>
          </a:p>
        </p:txBody>
      </p:sp>
      <p:pic>
        <p:nvPicPr>
          <p:cNvPr id="5" name="Content Placeholder 4" descr="Chart, line chart&#10;&#10;Description automatically generated">
            <a:extLst>
              <a:ext uri="{FF2B5EF4-FFF2-40B4-BE49-F238E27FC236}">
                <a16:creationId xmlns:a16="http://schemas.microsoft.com/office/drawing/2014/main" id="{15F10076-3812-4C1B-8A59-D44C050A234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5613" y="1072646"/>
            <a:ext cx="6869854" cy="5156069"/>
          </a:xfr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97A9B736-6B76-4323-AD56-BA116421769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5228" y="4708102"/>
            <a:ext cx="3067456" cy="1784773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90295DA3-C4C8-4D06-8932-A26DB726DD5B}"/>
              </a:ext>
            </a:extLst>
          </p:cNvPr>
          <p:cNvSpPr txBox="1"/>
          <p:nvPr/>
        </p:nvSpPr>
        <p:spPr>
          <a:xfrm>
            <a:off x="10623176" y="5582384"/>
            <a:ext cx="112955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Hui et al. (in prep)</a:t>
            </a:r>
          </a:p>
        </p:txBody>
      </p:sp>
    </p:spTree>
    <p:extLst>
      <p:ext uri="{BB962C8B-B14F-4D97-AF65-F5344CB8AC3E}">
        <p14:creationId xmlns:p14="http://schemas.microsoft.com/office/powerpoint/2010/main" val="193193295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75055F-1CDB-47A4-83AE-07595D55E0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DE6672D-1A0D-431C-8C2D-C438C93AC4D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Mean (the humble statistical model)	</a:t>
            </a:r>
          </a:p>
          <a:p>
            <a:r>
              <a:rPr lang="en-US" dirty="0"/>
              <a:t>SD (how wide is the bell?)</a:t>
            </a:r>
          </a:p>
          <a:p>
            <a:r>
              <a:rPr lang="en-US" dirty="0"/>
              <a:t>95%CI (what could it well be?)</a:t>
            </a:r>
          </a:p>
        </p:txBody>
      </p:sp>
    </p:spTree>
    <p:extLst>
      <p:ext uri="{BB962C8B-B14F-4D97-AF65-F5344CB8AC3E}">
        <p14:creationId xmlns:p14="http://schemas.microsoft.com/office/powerpoint/2010/main" val="260177951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E9CE30-CC78-4EE5-B4DB-34F8543028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Demo with toy data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5A2351-DD1E-4316-8E5C-DA4E6283180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See R Script</a:t>
            </a:r>
          </a:p>
        </p:txBody>
      </p:sp>
    </p:spTree>
    <p:extLst>
      <p:ext uri="{BB962C8B-B14F-4D97-AF65-F5344CB8AC3E}">
        <p14:creationId xmlns:p14="http://schemas.microsoft.com/office/powerpoint/2010/main" val="17798053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E39E5E-263C-432A-89A8-3055762DF9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Breakout room exercise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3D6EDCB-A17A-45B0-9091-E547F4E1A39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Open science practices</a:t>
            </a:r>
          </a:p>
          <a:p>
            <a:r>
              <a:rPr lang="en-US" dirty="0"/>
              <a:t>Open Data: Chen (2021)</a:t>
            </a:r>
          </a:p>
        </p:txBody>
      </p:sp>
      <p:pic>
        <p:nvPicPr>
          <p:cNvPr id="5" name="Picture 4" descr="Logo, company name&#10;&#10;Description automatically generated">
            <a:extLst>
              <a:ext uri="{FF2B5EF4-FFF2-40B4-BE49-F238E27FC236}">
                <a16:creationId xmlns:a16="http://schemas.microsoft.com/office/drawing/2014/main" id="{4DF66810-1E62-4636-8DC0-7AF8611ACDA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23014" y="615157"/>
            <a:ext cx="4064000" cy="22860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29A24D49-7471-48F4-AC74-53B901597F0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986" y="3085207"/>
            <a:ext cx="8086987" cy="34646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296137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C252A2-CC8C-48AE-9F76-8D85336DAE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Let’s do this: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328B990-46EA-4A2B-AE34-316C012C29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Go to the “</a:t>
            </a:r>
            <a:r>
              <a:rPr lang="en-US" dirty="0" err="1"/>
              <a:t>FunWithOpenData</a:t>
            </a:r>
            <a:r>
              <a:rPr lang="en-US" dirty="0"/>
              <a:t>” folder</a:t>
            </a:r>
          </a:p>
          <a:p>
            <a:pPr marL="0" indent="0">
              <a:buNone/>
            </a:pPr>
            <a:r>
              <a:rPr lang="en-US" dirty="0"/>
              <a:t>Open the R script and complete </a:t>
            </a:r>
            <a:r>
              <a:rPr lang="en-US"/>
              <a:t>the tasks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20931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F5CD8A-9516-4D54-B8BC-4181E659C2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/>
              <a:t>Review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818CC1B-02D1-4BD5-9D6B-1CE69CAC0E8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Installing R and R Studio</a:t>
            </a:r>
          </a:p>
          <a:p>
            <a:r>
              <a:rPr lang="en-US" dirty="0"/>
              <a:t>Global Options and Pane Layout</a:t>
            </a:r>
          </a:p>
          <a:p>
            <a:r>
              <a:rPr lang="en-US" dirty="0"/>
              <a:t>Opening, Editing, Annotating, and Saving Scripts</a:t>
            </a:r>
          </a:p>
          <a:p>
            <a:r>
              <a:rPr lang="en-US" dirty="0"/>
              <a:t>Working Directory</a:t>
            </a:r>
          </a:p>
          <a:p>
            <a:r>
              <a:rPr lang="en-US" dirty="0"/>
              <a:t>Installing and Loading Packages</a:t>
            </a:r>
          </a:p>
          <a:p>
            <a:r>
              <a:rPr lang="en-US" dirty="0"/>
              <a:t>Objects, Function, and Arguments</a:t>
            </a:r>
          </a:p>
          <a:p>
            <a:r>
              <a:rPr lang="en-US" dirty="0"/>
              <a:t>Data frames, Vector, and Accessor</a:t>
            </a:r>
          </a:p>
        </p:txBody>
      </p:sp>
    </p:spTree>
    <p:extLst>
      <p:ext uri="{BB962C8B-B14F-4D97-AF65-F5344CB8AC3E}">
        <p14:creationId xmlns:p14="http://schemas.microsoft.com/office/powerpoint/2010/main" val="30348401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8FF065-E780-4117-957C-324B5060C6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On the Plate…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BB9284D-A20C-41B2-8217-4F77093E76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47066"/>
            <a:ext cx="10515600" cy="4351338"/>
          </a:xfrm>
        </p:spPr>
        <p:txBody>
          <a:bodyPr>
            <a:normAutofit lnSpcReduction="1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 err="1"/>
              <a:t>Descriptives</a:t>
            </a:r>
            <a:r>
              <a:rPr lang="en-US" dirty="0"/>
              <a:t> – Mean, Standard Deviation, and CIs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Generating </a:t>
            </a:r>
            <a:r>
              <a:rPr lang="en-US" dirty="0" err="1"/>
              <a:t>Descriptives</a:t>
            </a:r>
            <a:endParaRPr lang="en-US" dirty="0"/>
          </a:p>
          <a:p>
            <a:pPr marL="971550" lvl="1" indent="-514350">
              <a:buFont typeface="+mj-lt"/>
              <a:buAutoNum type="alphaLcParenR"/>
            </a:pPr>
            <a:r>
              <a:rPr lang="en-US" dirty="0"/>
              <a:t>Changing numeric variables into factors, and back</a:t>
            </a:r>
          </a:p>
          <a:p>
            <a:pPr marL="971550" lvl="1" indent="-514350">
              <a:buFont typeface="+mj-lt"/>
              <a:buAutoNum type="alphaLcParenR"/>
            </a:pPr>
            <a:r>
              <a:rPr lang="en-US" dirty="0"/>
              <a:t>One categorical</a:t>
            </a:r>
          </a:p>
          <a:p>
            <a:pPr marL="971550" lvl="1" indent="-514350">
              <a:buFont typeface="+mj-lt"/>
              <a:buAutoNum type="alphaLcParenR"/>
            </a:pPr>
            <a:r>
              <a:rPr lang="en-US" dirty="0"/>
              <a:t>One numeric</a:t>
            </a:r>
          </a:p>
          <a:p>
            <a:pPr marL="971550" lvl="1" indent="-514350">
              <a:buFont typeface="+mj-lt"/>
              <a:buAutoNum type="alphaLcParenR"/>
            </a:pPr>
            <a:r>
              <a:rPr lang="en-US" dirty="0"/>
              <a:t>One numeric by one factor</a:t>
            </a:r>
          </a:p>
          <a:p>
            <a:pPr marL="971550" lvl="1" indent="-514350">
              <a:buFont typeface="+mj-lt"/>
              <a:buAutoNum type="alphaLcParenR"/>
            </a:pPr>
            <a:r>
              <a:rPr lang="en-US" dirty="0"/>
              <a:t>One numeric by two factors</a:t>
            </a:r>
          </a:p>
          <a:p>
            <a:pPr marL="971550" lvl="1" indent="-514350">
              <a:buFont typeface="+mj-lt"/>
              <a:buAutoNum type="alphaLcParenR"/>
            </a:pPr>
            <a:r>
              <a:rPr lang="en-US" dirty="0"/>
              <a:t>Mean, mode, median, range (min &amp; max), SD, variance, 95%Cis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Open Data in SLA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/>
              <a:t>An example – Chen (2021)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/>
              <a:t>Fun with Open Data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58506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055CB3-17F0-4417-B2D8-8C9227C200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Descriptives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88A9A63-9A33-4721-9A13-43C2EA3EB5A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Mean</a:t>
            </a:r>
          </a:p>
          <a:p>
            <a:pPr lvl="1"/>
            <a:r>
              <a:rPr lang="en-US" dirty="0"/>
              <a:t>The humble statistical model</a:t>
            </a:r>
            <a:br>
              <a:rPr lang="en-US" dirty="0"/>
            </a:br>
            <a:endParaRPr lang="en-US" dirty="0"/>
          </a:p>
        </p:txBody>
      </p:sp>
      <p:pic>
        <p:nvPicPr>
          <p:cNvPr id="5" name="Picture 4" descr="Diagram&#10;&#10;Description automatically generated">
            <a:extLst>
              <a:ext uri="{FF2B5EF4-FFF2-40B4-BE49-F238E27FC236}">
                <a16:creationId xmlns:a16="http://schemas.microsoft.com/office/drawing/2014/main" id="{AD51729E-6DA9-4286-A2F4-04A5EFA7FE6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89659" y="2287241"/>
            <a:ext cx="5486400" cy="3933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69101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055CB3-17F0-4417-B2D8-8C9227C200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Descriptives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88A9A63-9A33-4721-9A13-43C2EA3EB5A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SD</a:t>
            </a:r>
            <a:br>
              <a:rPr lang="en-US" dirty="0"/>
            </a:br>
            <a:endParaRPr lang="en-US" dirty="0"/>
          </a:p>
        </p:txBody>
      </p:sp>
      <p:pic>
        <p:nvPicPr>
          <p:cNvPr id="5" name="Picture 4" descr="Diagram&#10;&#10;Description automatically generated">
            <a:extLst>
              <a:ext uri="{FF2B5EF4-FFF2-40B4-BE49-F238E27FC236}">
                <a16:creationId xmlns:a16="http://schemas.microsoft.com/office/drawing/2014/main" id="{AD51729E-6DA9-4286-A2F4-04A5EFA7FE6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84589" y="2378075"/>
            <a:ext cx="5486400" cy="3933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379769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2EC942-1849-402D-8C08-8081CA965B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Descritpives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B24809A2-9A2E-41C7-AB4E-83E1069C033C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38199" y="1825625"/>
                <a:ext cx="10867331" cy="4667250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en-US" dirty="0"/>
                  <a:t>SD and variance (variability or individual differences)</a:t>
                </a:r>
              </a:p>
              <a:p>
                <a:pPr lvl="1"/>
                <a:r>
                  <a:rPr lang="en-US" dirty="0"/>
                  <a:t>SD =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√</m:t>
                    </m:r>
                  </m:oMath>
                </a14:m>
                <a:r>
                  <a:rPr lang="en-US" dirty="0"/>
                  <a:t>variance</a:t>
                </a:r>
              </a:p>
              <a:p>
                <a:pPr lvl="1"/>
                <a:endParaRPr lang="en-US" dirty="0"/>
              </a:p>
              <a:p>
                <a:pPr lvl="1"/>
                <a:endParaRPr lang="en-US" dirty="0"/>
              </a:p>
              <a:p>
                <a:pPr lvl="1"/>
                <a:endParaRPr lang="en-US" dirty="0"/>
              </a:p>
              <a:p>
                <a:pPr lvl="1"/>
                <a:endParaRPr lang="en-US" dirty="0"/>
              </a:p>
              <a:p>
                <a:pPr lvl="1"/>
                <a:endParaRPr lang="en-US" dirty="0"/>
              </a:p>
              <a:p>
                <a:pPr lvl="1"/>
                <a:endParaRPr lang="en-US" dirty="0"/>
              </a:p>
              <a:p>
                <a:pPr lvl="1"/>
                <a:endParaRPr lang="en-US" dirty="0"/>
              </a:p>
              <a:p>
                <a:pPr marL="3657600" lvl="8" indent="0">
                  <a:buNone/>
                </a:pPr>
                <a:r>
                  <a:rPr lang="en-US" dirty="0"/>
                  <a:t>				</a:t>
                </a:r>
              </a:p>
              <a:p>
                <a:pPr marL="3657600" lvl="8" indent="0">
                  <a:buNone/>
                </a:pPr>
                <a:r>
                  <a:rPr lang="en-US" dirty="0"/>
                  <a:t>	https://www.mathsisfun.com/data/standard-deviation.html)</a:t>
                </a:r>
              </a:p>
              <a:p>
                <a:pPr lvl="1"/>
                <a:endParaRPr lang="en-US" dirty="0"/>
              </a:p>
              <a:p>
                <a:pPr lvl="1"/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B24809A2-9A2E-41C7-AB4E-83E1069C033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199" y="1825625"/>
                <a:ext cx="10867331" cy="4667250"/>
              </a:xfrm>
              <a:blipFill>
                <a:blip r:embed="rId2"/>
                <a:stretch>
                  <a:fillRect l="-1122" t="-208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Picture 6">
            <a:extLst>
              <a:ext uri="{FF2B5EF4-FFF2-40B4-BE49-F238E27FC236}">
                <a16:creationId xmlns:a16="http://schemas.microsoft.com/office/drawing/2014/main" id="{6441EDE5-9E15-4C8B-962D-B593898769B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8199" y="2942498"/>
            <a:ext cx="4495996" cy="31434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938854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34287C-D9EE-4FE9-A0D4-2A616739B8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Descriptives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57CAD65-320C-499A-A67D-790F6A8A4CB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Variance = average sum of squares</a:t>
            </a:r>
          </a:p>
          <a:p>
            <a:pPr marL="457200" lvl="1" indent="0">
              <a:buNone/>
            </a:pP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7D17EFC-AE95-41CE-9829-9FBF117AFC7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61760" y="1825625"/>
            <a:ext cx="5079999" cy="45271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699331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D04A84-D769-48ED-9503-8D25828884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What’s SD again?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6FDCB562-9EA0-473F-A05C-8739A47F675E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SD =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√</m:t>
                    </m:r>
                  </m:oMath>
                </a14:m>
                <a:r>
                  <a:rPr lang="en-US" dirty="0"/>
                  <a:t>variance</a:t>
                </a:r>
              </a:p>
              <a:p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√</m:t>
                    </m:r>
                  </m:oMath>
                </a14:m>
                <a:r>
                  <a:rPr lang="en-US" dirty="0"/>
                  <a:t>21704 = ?</a:t>
                </a:r>
              </a:p>
              <a:p>
                <a:endParaRPr lang="en-US" dirty="0"/>
              </a:p>
              <a:p>
                <a:pPr marL="0" indent="0">
                  <a:buNone/>
                </a:pPr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6FDCB562-9EA0-473F-A05C-8739A47F675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043" t="-154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 descr="Diagram&#10;&#10;Description automatically generated">
            <a:extLst>
              <a:ext uri="{FF2B5EF4-FFF2-40B4-BE49-F238E27FC236}">
                <a16:creationId xmlns:a16="http://schemas.microsoft.com/office/drawing/2014/main" id="{03CE70DD-D5F7-45CC-BE7F-980CF54A0F1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8002" y="2378075"/>
            <a:ext cx="5486400" cy="3933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913627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701B5E-DF29-40C8-9614-1CCEB7472B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95% Confidence intervals</a:t>
            </a:r>
          </a:p>
        </p:txBody>
      </p:sp>
      <p:pic>
        <p:nvPicPr>
          <p:cNvPr id="5" name="Content Placeholder 4" descr="A picture containing text, person, person, wearing&#10;&#10;Description automatically generated">
            <a:extLst>
              <a:ext uri="{FF2B5EF4-FFF2-40B4-BE49-F238E27FC236}">
                <a16:creationId xmlns:a16="http://schemas.microsoft.com/office/drawing/2014/main" id="{00F25A44-AD3F-4FE6-AD57-801815911C6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5672" y="1690688"/>
            <a:ext cx="5010150" cy="4191000"/>
          </a:xfr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4D61C022-5AD8-4F22-9CEA-A6B0CB61FD6C}"/>
              </a:ext>
            </a:extLst>
          </p:cNvPr>
          <p:cNvSpPr txBox="1"/>
          <p:nvPr/>
        </p:nvSpPr>
        <p:spPr>
          <a:xfrm>
            <a:off x="538951" y="2089193"/>
            <a:ext cx="617068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l">
              <a:buFontTx/>
              <a:buChar char="-"/>
            </a:pPr>
            <a:r>
              <a:rPr lang="en-US" sz="1800" b="0" i="0" u="none" strike="noStrike" baseline="0" dirty="0">
                <a:latin typeface="Times" panose="02020603050405020304" pitchFamily="18" charset="0"/>
              </a:rPr>
              <a:t>CIs express a range of values around an observed mean score that are likely (at a given level of probability, </a:t>
            </a:r>
            <a:r>
              <a:rPr lang="en-US" sz="1800" b="0" i="0" u="none" strike="noStrike" baseline="0" dirty="0">
                <a:solidFill>
                  <a:srgbClr val="FF0000"/>
                </a:solidFill>
                <a:latin typeface="Times" panose="02020603050405020304" pitchFamily="18" charset="0"/>
              </a:rPr>
              <a:t>typically 95%) </a:t>
            </a:r>
            <a:r>
              <a:rPr lang="en-US" sz="1800" b="0" i="0" u="none" strike="noStrike" baseline="0" dirty="0">
                <a:latin typeface="Times" panose="02020603050405020304" pitchFamily="18" charset="0"/>
              </a:rPr>
              <a:t>to contain the </a:t>
            </a:r>
            <a:r>
              <a:rPr lang="en-US" sz="1800" b="0" i="0" u="none" strike="noStrike" baseline="0" dirty="0">
                <a:solidFill>
                  <a:srgbClr val="FF0000"/>
                </a:solidFill>
                <a:latin typeface="Times" panose="02020603050405020304" pitchFamily="18" charset="0"/>
              </a:rPr>
              <a:t>true population mean</a:t>
            </a:r>
            <a:r>
              <a:rPr lang="en-US" sz="1800" b="0" i="0" u="none" strike="noStrike" baseline="0" dirty="0">
                <a:latin typeface="Times" panose="02020603050405020304" pitchFamily="18" charset="0"/>
              </a:rPr>
              <a:t>. (Plonsky, p. 39)</a:t>
            </a:r>
          </a:p>
          <a:p>
            <a:pPr marL="285750" indent="-285750" algn="l">
              <a:buFontTx/>
              <a:buChar char="-"/>
            </a:pPr>
            <a:r>
              <a:rPr lang="en-US" dirty="0">
                <a:latin typeface="Times" panose="02020603050405020304" pitchFamily="18" charset="0"/>
              </a:rPr>
              <a:t>What could your mean have been, given 95% confidence?</a:t>
            </a:r>
          </a:p>
          <a:p>
            <a:pPr marL="285750" indent="-285750" algn="l">
              <a:buFontTx/>
              <a:buChar char="-"/>
            </a:pPr>
            <a:r>
              <a:rPr lang="en-US" dirty="0">
                <a:latin typeface="Times" panose="02020603050405020304" pitchFamily="18" charset="0"/>
              </a:rPr>
              <a:t>CIs for what?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08819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29AF8C"/>
      </a:accent1>
      <a:accent2>
        <a:srgbClr val="97BE49"/>
      </a:accent2>
      <a:accent3>
        <a:srgbClr val="3D9CCC"/>
      </a:accent3>
      <a:accent4>
        <a:srgbClr val="7C60C6"/>
      </a:accent4>
      <a:accent5>
        <a:srgbClr val="C9492C"/>
      </a:accent5>
      <a:accent6>
        <a:srgbClr val="D58C2E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3E4F19A7-A959-40BB-972C-4880BAF8EB09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249</TotalTime>
  <Words>332</Words>
  <Application>Microsoft Office PowerPoint</Application>
  <PresentationFormat>Widescreen</PresentationFormat>
  <Paragraphs>66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1" baseType="lpstr">
      <vt:lpstr>Arial</vt:lpstr>
      <vt:lpstr>Calibri</vt:lpstr>
      <vt:lpstr>Calibri Light</vt:lpstr>
      <vt:lpstr>Cambria Math</vt:lpstr>
      <vt:lpstr>Times</vt:lpstr>
      <vt:lpstr>Office Theme</vt:lpstr>
      <vt:lpstr>Pay It Forward Workshop on R</vt:lpstr>
      <vt:lpstr>Review</vt:lpstr>
      <vt:lpstr>On the Plate…</vt:lpstr>
      <vt:lpstr>Descriptives</vt:lpstr>
      <vt:lpstr>Descriptives</vt:lpstr>
      <vt:lpstr>Descritpives</vt:lpstr>
      <vt:lpstr>Descriptives</vt:lpstr>
      <vt:lpstr>What’s SD again?</vt:lpstr>
      <vt:lpstr>95% Confidence intervals</vt:lpstr>
      <vt:lpstr>Use of CIs</vt:lpstr>
      <vt:lpstr>Use of CIs</vt:lpstr>
      <vt:lpstr>Summary</vt:lpstr>
      <vt:lpstr>Demo with toy data</vt:lpstr>
      <vt:lpstr>Breakout room exercise</vt:lpstr>
      <vt:lpstr>Let’s do this: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Week 2 Demo</dc:title>
  <dc:creator>Bronson Hui</dc:creator>
  <cp:lastModifiedBy>Bronson Hui</cp:lastModifiedBy>
  <cp:revision>20</cp:revision>
  <dcterms:created xsi:type="dcterms:W3CDTF">2019-09-10T13:59:17Z</dcterms:created>
  <dcterms:modified xsi:type="dcterms:W3CDTF">2021-07-22T18:14:33Z</dcterms:modified>
</cp:coreProperties>
</file>