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d/1U-DaWjh6eFXRoNU7ZDIrQq2SYGqzG6NLp4yagXa90JE/edit?usp=sharing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52d93b84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e52d93b84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52d93b8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e52d93b8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doc: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https://docs.google.com/document/d/1U-DaWjh6eFXRoNU7ZDIrQq2SYGqzG6NLp4yagXa90JE/edit?usp=sharing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b831698ea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b831698ea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b831698ea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b831698ea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831698ea9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831698ea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The Four Panes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Source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Code you write (the input)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Console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The text output of the code (i.e. statistical results)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Global Environment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All the OBJECTS you’ll be working with: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Datasets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Variables you create</a:t>
            </a:r>
            <a:endParaRPr>
              <a:solidFill>
                <a:schemeClr val="dk1"/>
              </a:solidFill>
            </a:endParaRPr>
          </a:p>
          <a:p>
            <a: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</a:pPr>
            <a:r>
              <a:rPr lang="en">
                <a:solidFill>
                  <a:schemeClr val="dk1"/>
                </a:solidFill>
              </a:rPr>
              <a:t>Imported functions 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“Everything else” (files, plots, packages, help, viewer)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Can customize your workspace (preferences -&gt; panes / appearance)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b831698ea9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b831698ea9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(after opening)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minute or so to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cs.google.com/document/d/1U-DaWjh6eFXRoNU7ZDIrQq2SYGqzG6NLp4yagXa90JE/edit?usp=sharing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265500" y="724200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Welcome!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Pay it Forward Workshop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1 - Morning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Basics in R</a:t>
            </a:r>
            <a:endParaRPr>
              <a:solidFill>
                <a:schemeClr val="accent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people are filing into the room, please go ahead and put in the chat: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Your name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Where you’re from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Your research interests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50350" y="217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 Norms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789900"/>
            <a:ext cx="8520600" cy="406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2258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rabicPeriod"/>
            </a:pPr>
            <a:r>
              <a:rPr lang="en" sz="1600">
                <a:solidFill>
                  <a:schemeClr val="accent2"/>
                </a:solidFill>
              </a:rPr>
              <a:t>Camera: </a:t>
            </a:r>
            <a:endParaRPr sz="28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Leave on as you see fit </a:t>
            </a:r>
            <a:endParaRPr sz="24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No problem if you need to turn it off</a:t>
            </a:r>
            <a:endParaRPr sz="2400">
              <a:solidFill>
                <a:schemeClr val="accent2"/>
              </a:solidFill>
            </a:endParaRPr>
          </a:p>
          <a:p>
            <a:pPr indent="-32258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rabicPeriod"/>
            </a:pPr>
            <a:r>
              <a:rPr lang="en" sz="1600">
                <a:solidFill>
                  <a:schemeClr val="accent2"/>
                </a:solidFill>
              </a:rPr>
              <a:t>Microphone:</a:t>
            </a:r>
            <a:endParaRPr sz="28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Please mute when not speaking (we may help with that, no worries!)</a:t>
            </a:r>
            <a:endParaRPr sz="1600">
              <a:solidFill>
                <a:schemeClr val="accent2"/>
              </a:solidFill>
            </a:endParaRPr>
          </a:p>
          <a:p>
            <a:pPr indent="-32258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rabicPeriod"/>
            </a:pPr>
            <a:r>
              <a:rPr lang="en" sz="1600">
                <a:solidFill>
                  <a:schemeClr val="accent2"/>
                </a:solidFill>
              </a:rPr>
              <a:t>Life happens, we get it!</a:t>
            </a:r>
            <a:endParaRPr sz="28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eating / drinking / stepping away to attend to kids /  answer door, etc. totally fine</a:t>
            </a:r>
            <a:endParaRPr sz="2400">
              <a:solidFill>
                <a:schemeClr val="accent2"/>
              </a:solidFill>
            </a:endParaRPr>
          </a:p>
          <a:p>
            <a:pPr indent="-32258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rabicPeriod"/>
            </a:pPr>
            <a:r>
              <a:rPr lang="en" sz="1600">
                <a:solidFill>
                  <a:schemeClr val="accent2"/>
                </a:solidFill>
              </a:rPr>
              <a:t>How to ask questions </a:t>
            </a:r>
            <a:endParaRPr sz="16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Synchronously</a:t>
            </a:r>
            <a:endParaRPr sz="1600">
              <a:solidFill>
                <a:schemeClr val="accent2"/>
              </a:solidFill>
            </a:endParaRPr>
          </a:p>
          <a:p>
            <a:pPr indent="-322580" lvl="2" marL="1371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romanLcPeriod"/>
            </a:pPr>
            <a:r>
              <a:rPr lang="en" sz="1600">
                <a:solidFill>
                  <a:schemeClr val="accent2"/>
                </a:solidFill>
              </a:rPr>
              <a:t>Chat function</a:t>
            </a:r>
            <a:r>
              <a:rPr lang="en" sz="2800">
                <a:solidFill>
                  <a:schemeClr val="accent2"/>
                </a:solidFill>
              </a:rPr>
              <a:t> / </a:t>
            </a:r>
            <a:r>
              <a:rPr lang="en" sz="1600">
                <a:solidFill>
                  <a:schemeClr val="accent2"/>
                </a:solidFill>
              </a:rPr>
              <a:t>Speak up (both okay, may take longer to </a:t>
            </a:r>
            <a:r>
              <a:rPr lang="en" sz="1600">
                <a:solidFill>
                  <a:schemeClr val="accent2"/>
                </a:solidFill>
              </a:rPr>
              <a:t>respond</a:t>
            </a:r>
            <a:r>
              <a:rPr lang="en" sz="1600">
                <a:solidFill>
                  <a:schemeClr val="accent2"/>
                </a:solidFill>
              </a:rPr>
              <a:t> to chat)</a:t>
            </a:r>
            <a:endParaRPr sz="1600">
              <a:solidFill>
                <a:schemeClr val="accent2"/>
              </a:solidFill>
            </a:endParaRPr>
          </a:p>
          <a:p>
            <a:pPr indent="-32258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alphaLcPeriod"/>
            </a:pPr>
            <a:r>
              <a:rPr lang="en" sz="1600">
                <a:solidFill>
                  <a:schemeClr val="accent2"/>
                </a:solidFill>
              </a:rPr>
              <a:t>Asynchronously</a:t>
            </a:r>
            <a:endParaRPr sz="1600">
              <a:solidFill>
                <a:schemeClr val="accent2"/>
              </a:solidFill>
            </a:endParaRPr>
          </a:p>
          <a:p>
            <a:pPr indent="-32258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AutoNum type="romanLcPeriod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Google doc</a:t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accent2"/>
                </a:solidFill>
              </a:rPr>
              <a:t>Is there anything else you’d like to add? Please go ahead and either speak up or type out in the chat</a:t>
            </a:r>
            <a:endParaRPr i="1" sz="16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from this morning’s session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Basics in 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Understanding the RStudio layout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Working with objects, functions, and arguments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Setting the working directory (WD)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Installing and loading packages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Importing and exporting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with different data types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with dataframes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Check-in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74" name="Google Shape;74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you been able to install R and RStudio on your computer?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Go ahead and open RStudio now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THEN, open the script file for today labeled “</a:t>
            </a:r>
            <a:r>
              <a:rPr lang="en">
                <a:solidFill>
                  <a:schemeClr val="accent6"/>
                </a:solidFill>
              </a:rPr>
              <a:t>PIF - Day 1.1 - Morning.R</a:t>
            </a:r>
            <a:r>
              <a:rPr lang="en"/>
              <a:t>”</a:t>
            </a:r>
            <a:endParaRPr/>
          </a:p>
        </p:txBody>
      </p:sp>
      <p:sp>
        <p:nvSpPr>
          <p:cNvPr id="75" name="Google Shape;75;p1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38862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Basics in R: Understanding the RStudio Layout</a:t>
            </a:r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1383000" y="1152475"/>
            <a:ext cx="6378000" cy="36534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5600" y="1246048"/>
            <a:ext cx="6192325" cy="346627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7"/>
          <p:cNvSpPr txBox="1"/>
          <p:nvPr/>
        </p:nvSpPr>
        <p:spPr>
          <a:xfrm rot="739669">
            <a:off x="5956877" y="1521413"/>
            <a:ext cx="2699239" cy="11082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highlight>
                  <a:schemeClr val="accent6"/>
                </a:highlight>
              </a:rPr>
              <a:t>Global Environment</a:t>
            </a:r>
            <a:endParaRPr sz="3000">
              <a:solidFill>
                <a:schemeClr val="lt1"/>
              </a:solidFill>
              <a:highlight>
                <a:schemeClr val="accent6"/>
              </a:highlight>
            </a:endParaRPr>
          </a:p>
        </p:txBody>
      </p:sp>
      <p:sp>
        <p:nvSpPr>
          <p:cNvPr id="84" name="Google Shape;84;p17"/>
          <p:cNvSpPr txBox="1"/>
          <p:nvPr/>
        </p:nvSpPr>
        <p:spPr>
          <a:xfrm rot="-653107">
            <a:off x="668150" y="1904502"/>
            <a:ext cx="1594998" cy="6464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highlight>
                  <a:schemeClr val="accent6"/>
                </a:highlight>
              </a:rPr>
              <a:t>Source</a:t>
            </a:r>
            <a:endParaRPr sz="3000"/>
          </a:p>
        </p:txBody>
      </p:sp>
      <p:sp>
        <p:nvSpPr>
          <p:cNvPr id="85" name="Google Shape;85;p17"/>
          <p:cNvSpPr txBox="1"/>
          <p:nvPr/>
        </p:nvSpPr>
        <p:spPr>
          <a:xfrm rot="689135">
            <a:off x="744432" y="4306601"/>
            <a:ext cx="1976683" cy="646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highlight>
                  <a:schemeClr val="accent6"/>
                </a:highlight>
              </a:rPr>
              <a:t>Console</a:t>
            </a:r>
            <a:endParaRPr sz="3000"/>
          </a:p>
        </p:txBody>
      </p:sp>
      <p:sp>
        <p:nvSpPr>
          <p:cNvPr id="86" name="Google Shape;86;p17"/>
          <p:cNvSpPr txBox="1"/>
          <p:nvPr/>
        </p:nvSpPr>
        <p:spPr>
          <a:xfrm rot="-603672">
            <a:off x="5025328" y="4087070"/>
            <a:ext cx="3779624" cy="6465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highlight>
                  <a:schemeClr val="accent6"/>
                </a:highlight>
              </a:rPr>
              <a:t>“Everything else”</a:t>
            </a:r>
            <a:endParaRPr sz="3000">
              <a:solidFill>
                <a:schemeClr val="lt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38862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Understanding the RStudio Layout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Now we’ll move to working in today’s R script (pardon my clumsiness as I toggle between windows here!)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We’ll move a little bit faster here to illustrate the purpose of the four panes, then we’ll go back and break it all down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Remember, if you have questions you can: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Speak up right away (don’t forget to unmute)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Post in the chat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Write it in the Google doc (for questions after the session ends)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